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4"/>
  </p:sldMasterIdLst>
  <p:notesMasterIdLst>
    <p:notesMasterId r:id="rId24"/>
  </p:notesMasterIdLst>
  <p:sldIdLst>
    <p:sldId id="322" r:id="rId5"/>
    <p:sldId id="328" r:id="rId6"/>
    <p:sldId id="261" r:id="rId7"/>
    <p:sldId id="271" r:id="rId8"/>
    <p:sldId id="301" r:id="rId9"/>
    <p:sldId id="331" r:id="rId10"/>
    <p:sldId id="316" r:id="rId11"/>
    <p:sldId id="321" r:id="rId12"/>
    <p:sldId id="323" r:id="rId13"/>
    <p:sldId id="324" r:id="rId14"/>
    <p:sldId id="264" r:id="rId15"/>
    <p:sldId id="325" r:id="rId16"/>
    <p:sldId id="326" r:id="rId17"/>
    <p:sldId id="327" r:id="rId18"/>
    <p:sldId id="332" r:id="rId19"/>
    <p:sldId id="339" r:id="rId20"/>
    <p:sldId id="330" r:id="rId21"/>
    <p:sldId id="338" r:id="rId22"/>
    <p:sldId id="335" r:id="rId23"/>
  </p:sldIdLst>
  <p:sldSz cx="12192000" cy="6858000"/>
  <p:notesSz cx="6669088" cy="97536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73665" autoAdjust="0"/>
  </p:normalViewPr>
  <p:slideViewPr>
    <p:cSldViewPr snapToGrid="0">
      <p:cViewPr varScale="1">
        <p:scale>
          <a:sx n="49" d="100"/>
          <a:sy n="49" d="100"/>
        </p:scale>
        <p:origin x="1336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'[B&amp;G figurer 100121.xlsx]B&amp;G - Fig 1'!$J$1</c:f>
              <c:strCache>
                <c:ptCount val="1"/>
                <c:pt idx="0">
                  <c:v>Helt enig</c:v>
                </c:pt>
              </c:strCache>
            </c:strRef>
          </c:tx>
          <c:spPr>
            <a:solidFill>
              <a:schemeClr val="accent1">
                <a:shade val="53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73E1AC83-73E6-4FA1-ACDC-859DEA740FEE}" type="CELLRANGE">
                      <a:rPr lang="en-US"/>
                      <a:pPr/>
                      <a:t>[CELLEOMRÅDE]</a:t>
                    </a:fld>
                    <a:endParaRPr lang="nb-NO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0-9487-4520-9DAB-90604994E852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2E302624-843C-4CD7-94E1-88A02411CA2A}" type="CELLRANGE">
                      <a:rPr lang="nb-NO"/>
                      <a:pPr/>
                      <a:t>[CELLEOMRÅDE]</a:t>
                    </a:fld>
                    <a:endParaRPr lang="nb-NO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1-9487-4520-9DAB-90604994E852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34935DE0-B923-4C9C-A363-C9A00F925504}" type="CELLRANGE">
                      <a:rPr lang="nb-NO"/>
                      <a:pPr/>
                      <a:t>[CELLEOMRÅDE]</a:t>
                    </a:fld>
                    <a:endParaRPr lang="nb-NO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2-9487-4520-9DAB-90604994E852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7FEF5DEB-DF5F-469B-8C82-D29B59CCACB3}" type="CELLRANGE">
                      <a:rPr lang="nb-NO"/>
                      <a:pPr/>
                      <a:t>[CELLEOMRÅDE]</a:t>
                    </a:fld>
                    <a:endParaRPr lang="nb-NO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3-9487-4520-9DAB-90604994E852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60E9E855-C09A-4063-BB87-E8F3E4439D55}" type="CELLRANGE">
                      <a:rPr lang="nb-NO"/>
                      <a:pPr/>
                      <a:t>[CELLEOMRÅDE]</a:t>
                    </a:fld>
                    <a:endParaRPr lang="nb-NO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4-9487-4520-9DAB-90604994E852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4AA03F8B-F90B-4E72-8225-9CEB9F166E27}" type="CELLRANGE">
                      <a:rPr lang="nb-NO"/>
                      <a:pPr/>
                      <a:t>[CELLEOMRÅDE]</a:t>
                    </a:fld>
                    <a:endParaRPr lang="nb-NO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5-9487-4520-9DAB-90604994E852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D20E4C93-F08D-426F-AD44-6C9A9DF56175}" type="CELLRANGE">
                      <a:rPr lang="nb-NO"/>
                      <a:pPr/>
                      <a:t>[CELLEOMRÅDE]</a:t>
                    </a:fld>
                    <a:endParaRPr lang="nb-NO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6-9487-4520-9DAB-90604994E852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fld id="{4066DDEC-E945-4B72-9098-5A0D4A6C1184}" type="CELLRANGE">
                      <a:rPr lang="nb-NO"/>
                      <a:pPr/>
                      <a:t>[CELLEOMRÅDE]</a:t>
                    </a:fld>
                    <a:endParaRPr lang="nb-NO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7-9487-4520-9DAB-90604994E85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ctr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0"/>
              </c:ext>
            </c:extLst>
          </c:dLbls>
          <c:cat>
            <c:strRef>
              <c:f>'[B&amp;G figurer 100121.xlsx]B&amp;G - Fig 1'!$I$2:$I$9</c:f>
              <c:strCache>
                <c:ptCount val="8"/>
                <c:pt idx="0">
                  <c:v>Feire kristne høytider</c:v>
                </c:pt>
                <c:pt idx="1">
                  <c:v>Tro på Gud</c:v>
                </c:pt>
                <c:pt idx="2">
                  <c:v>Være døpt</c:v>
                </c:pt>
                <c:pt idx="3">
                  <c:v>Følge kristne regler</c:v>
                </c:pt>
                <c:pt idx="4">
                  <c:v>Gå i kirken</c:v>
                </c:pt>
                <c:pt idx="5">
                  <c:v>Å be</c:v>
                </c:pt>
                <c:pt idx="6">
                  <c:v>Være sammen med andre kristne</c:v>
                </c:pt>
                <c:pt idx="7">
                  <c:v>Lese bibelen</c:v>
                </c:pt>
              </c:strCache>
            </c:strRef>
          </c:cat>
          <c:val>
            <c:numRef>
              <c:f>'[B&amp;G figurer 100121.xlsx]B&amp;G - Fig 1'!$J$2:$J$9</c:f>
              <c:numCache>
                <c:formatCode>General</c:formatCode>
                <c:ptCount val="8"/>
                <c:pt idx="0">
                  <c:v>127</c:v>
                </c:pt>
                <c:pt idx="1">
                  <c:v>98</c:v>
                </c:pt>
                <c:pt idx="2">
                  <c:v>71</c:v>
                </c:pt>
                <c:pt idx="3">
                  <c:v>39</c:v>
                </c:pt>
                <c:pt idx="4">
                  <c:v>30</c:v>
                </c:pt>
                <c:pt idx="5">
                  <c:v>31</c:v>
                </c:pt>
                <c:pt idx="6">
                  <c:v>32</c:v>
                </c:pt>
                <c:pt idx="7">
                  <c:v>25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'B&amp;G - Fig 1'!$T$2:$T$9</c15:f>
                <c15:dlblRangeCache>
                  <c:ptCount val="8"/>
                  <c:pt idx="0">
                    <c:v>41</c:v>
                  </c:pt>
                  <c:pt idx="1">
                    <c:v>32</c:v>
                  </c:pt>
                  <c:pt idx="2">
                    <c:v>23</c:v>
                  </c:pt>
                  <c:pt idx="3">
                    <c:v>13</c:v>
                  </c:pt>
                  <c:pt idx="4">
                    <c:v>10</c:v>
                  </c:pt>
                  <c:pt idx="5">
                    <c:v>10</c:v>
                  </c:pt>
                  <c:pt idx="6">
                    <c:v>10</c:v>
                  </c:pt>
                  <c:pt idx="7">
                    <c:v>8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8-9487-4520-9DAB-90604994E852}"/>
            </c:ext>
          </c:extLst>
        </c:ser>
        <c:ser>
          <c:idx val="1"/>
          <c:order val="1"/>
          <c:tx>
            <c:strRef>
              <c:f>'[B&amp;G figurer 100121.xlsx]B&amp;G - Fig 1'!$K$1</c:f>
              <c:strCache>
                <c:ptCount val="1"/>
                <c:pt idx="0">
                  <c:v>Litt enig</c:v>
                </c:pt>
              </c:strCache>
            </c:strRef>
          </c:tx>
          <c:spPr>
            <a:solidFill>
              <a:schemeClr val="accent1">
                <a:shade val="76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E5B6D081-D566-46D9-B6F0-D85633AEDE58}" type="CELLRANGE">
                      <a:rPr lang="en-US"/>
                      <a:pPr/>
                      <a:t>[CELLEOMRÅDE]</a:t>
                    </a:fld>
                    <a:endParaRPr lang="nb-NO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9-9487-4520-9DAB-90604994E852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DBF7A032-862D-4C21-A238-D3296995DFA2}" type="CELLRANGE">
                      <a:rPr lang="nb-NO"/>
                      <a:pPr/>
                      <a:t>[CELLEOMRÅDE]</a:t>
                    </a:fld>
                    <a:endParaRPr lang="nb-NO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A-9487-4520-9DAB-90604994E852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F5881C01-7A81-47C4-93CC-69E2368318D7}" type="CELLRANGE">
                      <a:rPr lang="nb-NO"/>
                      <a:pPr/>
                      <a:t>[CELLEOMRÅDE]</a:t>
                    </a:fld>
                    <a:endParaRPr lang="nb-NO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B-9487-4520-9DAB-90604994E852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6DD421C2-F37C-4DB6-868F-C55C49E252E7}" type="CELLRANGE">
                      <a:rPr lang="nb-NO"/>
                      <a:pPr/>
                      <a:t>[CELLEOMRÅDE]</a:t>
                    </a:fld>
                    <a:endParaRPr lang="nb-NO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C-9487-4520-9DAB-90604994E852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D29B4815-A701-4860-A743-C8C3F82D046C}" type="CELLRANGE">
                      <a:rPr lang="nb-NO"/>
                      <a:pPr/>
                      <a:t>[CELLEOMRÅDE]</a:t>
                    </a:fld>
                    <a:endParaRPr lang="nb-NO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D-9487-4520-9DAB-90604994E852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BDCAD68D-4D15-4EDB-8E50-B1B9E586D870}" type="CELLRANGE">
                      <a:rPr lang="nb-NO"/>
                      <a:pPr/>
                      <a:t>[CELLEOMRÅDE]</a:t>
                    </a:fld>
                    <a:endParaRPr lang="nb-NO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E-9487-4520-9DAB-90604994E852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1B576254-6D5D-4447-86D6-F3E4A63C11C6}" type="CELLRANGE">
                      <a:rPr lang="nb-NO"/>
                      <a:pPr/>
                      <a:t>[CELLEOMRÅDE]</a:t>
                    </a:fld>
                    <a:endParaRPr lang="nb-NO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F-9487-4520-9DAB-90604994E852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fld id="{62703CAB-1025-401C-8AC3-B478390674E1}" type="CELLRANGE">
                      <a:rPr lang="nb-NO"/>
                      <a:pPr/>
                      <a:t>[CELLEOMRÅDE]</a:t>
                    </a:fld>
                    <a:endParaRPr lang="nb-NO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0-9487-4520-9DAB-90604994E85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'[B&amp;G figurer 100121.xlsx]B&amp;G - Fig 1'!$I$2:$I$9</c:f>
              <c:strCache>
                <c:ptCount val="8"/>
                <c:pt idx="0">
                  <c:v>Feire kristne høytider</c:v>
                </c:pt>
                <c:pt idx="1">
                  <c:v>Tro på Gud</c:v>
                </c:pt>
                <c:pt idx="2">
                  <c:v>Være døpt</c:v>
                </c:pt>
                <c:pt idx="3">
                  <c:v>Følge kristne regler</c:v>
                </c:pt>
                <c:pt idx="4">
                  <c:v>Gå i kirken</c:v>
                </c:pt>
                <c:pt idx="5">
                  <c:v>Å be</c:v>
                </c:pt>
                <c:pt idx="6">
                  <c:v>Være sammen med andre kristne</c:v>
                </c:pt>
                <c:pt idx="7">
                  <c:v>Lese bibelen</c:v>
                </c:pt>
              </c:strCache>
            </c:strRef>
          </c:cat>
          <c:val>
            <c:numRef>
              <c:f>'[B&amp;G figurer 100121.xlsx]B&amp;G - Fig 1'!$K$2:$K$9</c:f>
              <c:numCache>
                <c:formatCode>General</c:formatCode>
                <c:ptCount val="8"/>
                <c:pt idx="0">
                  <c:v>98</c:v>
                </c:pt>
                <c:pt idx="1">
                  <c:v>78</c:v>
                </c:pt>
                <c:pt idx="2">
                  <c:v>94</c:v>
                </c:pt>
                <c:pt idx="3">
                  <c:v>96</c:v>
                </c:pt>
                <c:pt idx="4">
                  <c:v>85</c:v>
                </c:pt>
                <c:pt idx="5">
                  <c:v>65</c:v>
                </c:pt>
                <c:pt idx="6">
                  <c:v>46</c:v>
                </c:pt>
                <c:pt idx="7">
                  <c:v>52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'B&amp;G - Fig 1'!$U$2:$U$9</c15:f>
                <c15:dlblRangeCache>
                  <c:ptCount val="8"/>
                  <c:pt idx="0">
                    <c:v>32</c:v>
                  </c:pt>
                  <c:pt idx="1">
                    <c:v>25</c:v>
                  </c:pt>
                  <c:pt idx="2">
                    <c:v>30</c:v>
                  </c:pt>
                  <c:pt idx="3">
                    <c:v>31</c:v>
                  </c:pt>
                  <c:pt idx="4">
                    <c:v>28</c:v>
                  </c:pt>
                  <c:pt idx="5">
                    <c:v>21</c:v>
                  </c:pt>
                  <c:pt idx="6">
                    <c:v>15</c:v>
                  </c:pt>
                  <c:pt idx="7">
                    <c:v>17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11-9487-4520-9DAB-90604994E852}"/>
            </c:ext>
          </c:extLst>
        </c:ser>
        <c:ser>
          <c:idx val="2"/>
          <c:order val="2"/>
          <c:tx>
            <c:strRef>
              <c:f>'[B&amp;G figurer 100121.xlsx]B&amp;G - Fig 1'!$L$1</c:f>
              <c:strCache>
                <c:ptCount val="1"/>
                <c:pt idx="0">
                  <c:v>Vet ikke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BD2D736A-5AA9-4008-9069-9958D605F763}" type="CELLRANGE">
                      <a:rPr lang="en-US"/>
                      <a:pPr/>
                      <a:t>[CELLEOMRÅDE]</a:t>
                    </a:fld>
                    <a:endParaRPr lang="nb-NO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2-9487-4520-9DAB-90604994E852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FF28C6F6-38AB-4C64-9B05-DA98FF60B3B0}" type="CELLRANGE">
                      <a:rPr lang="nb-NO"/>
                      <a:pPr/>
                      <a:t>[CELLEOMRÅDE]</a:t>
                    </a:fld>
                    <a:endParaRPr lang="nb-NO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3-9487-4520-9DAB-90604994E852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0BE0AE54-5D69-4B7B-AA5C-546D13031697}" type="CELLRANGE">
                      <a:rPr lang="nb-NO"/>
                      <a:pPr/>
                      <a:t>[CELLEOMRÅDE]</a:t>
                    </a:fld>
                    <a:endParaRPr lang="nb-NO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4-9487-4520-9DAB-90604994E852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7FD226BF-E9B7-4540-988A-096E133D99CA}" type="CELLRANGE">
                      <a:rPr lang="nb-NO"/>
                      <a:pPr/>
                      <a:t>[CELLEOMRÅDE]</a:t>
                    </a:fld>
                    <a:endParaRPr lang="nb-NO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5-9487-4520-9DAB-90604994E852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35285673-D489-4066-AC18-80A8217728DC}" type="CELLRANGE">
                      <a:rPr lang="nb-NO"/>
                      <a:pPr/>
                      <a:t>[CELLEOMRÅDE]</a:t>
                    </a:fld>
                    <a:endParaRPr lang="nb-NO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6-9487-4520-9DAB-90604994E852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4899334A-AA21-477E-A071-8E23BB07F191}" type="CELLRANGE">
                      <a:rPr lang="nb-NO"/>
                      <a:pPr/>
                      <a:t>[CELLEOMRÅDE]</a:t>
                    </a:fld>
                    <a:endParaRPr lang="nb-NO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7-9487-4520-9DAB-90604994E852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89DE31E3-CE3C-4492-A32D-3C7383D62ABF}" type="CELLRANGE">
                      <a:rPr lang="nb-NO"/>
                      <a:pPr/>
                      <a:t>[CELLEOMRÅDE]</a:t>
                    </a:fld>
                    <a:endParaRPr lang="nb-NO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8-9487-4520-9DAB-90604994E852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fld id="{07BFD88A-963C-46C3-B334-8E82DD4DD7BC}" type="CELLRANGE">
                      <a:rPr lang="nb-NO"/>
                      <a:pPr/>
                      <a:t>[CELLEOMRÅDE]</a:t>
                    </a:fld>
                    <a:endParaRPr lang="nb-NO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9-9487-4520-9DAB-90604994E85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'[B&amp;G figurer 100121.xlsx]B&amp;G - Fig 1'!$I$2:$I$9</c:f>
              <c:strCache>
                <c:ptCount val="8"/>
                <c:pt idx="0">
                  <c:v>Feire kristne høytider</c:v>
                </c:pt>
                <c:pt idx="1">
                  <c:v>Tro på Gud</c:v>
                </c:pt>
                <c:pt idx="2">
                  <c:v>Være døpt</c:v>
                </c:pt>
                <c:pt idx="3">
                  <c:v>Følge kristne regler</c:v>
                </c:pt>
                <c:pt idx="4">
                  <c:v>Gå i kirken</c:v>
                </c:pt>
                <c:pt idx="5">
                  <c:v>Å be</c:v>
                </c:pt>
                <c:pt idx="6">
                  <c:v>Være sammen med andre kristne</c:v>
                </c:pt>
                <c:pt idx="7">
                  <c:v>Lese bibelen</c:v>
                </c:pt>
              </c:strCache>
            </c:strRef>
          </c:cat>
          <c:val>
            <c:numRef>
              <c:f>'[B&amp;G figurer 100121.xlsx]B&amp;G - Fig 1'!$L$2:$L$9</c:f>
              <c:numCache>
                <c:formatCode>General</c:formatCode>
                <c:ptCount val="8"/>
                <c:pt idx="0">
                  <c:v>36</c:v>
                </c:pt>
                <c:pt idx="1">
                  <c:v>50</c:v>
                </c:pt>
                <c:pt idx="2">
                  <c:v>49</c:v>
                </c:pt>
                <c:pt idx="3">
                  <c:v>55</c:v>
                </c:pt>
                <c:pt idx="4">
                  <c:v>49</c:v>
                </c:pt>
                <c:pt idx="5">
                  <c:v>59</c:v>
                </c:pt>
                <c:pt idx="6">
                  <c:v>74</c:v>
                </c:pt>
                <c:pt idx="7">
                  <c:v>54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'B&amp;G - Fig 1'!$V$2:$V$9</c15:f>
                <c15:dlblRangeCache>
                  <c:ptCount val="8"/>
                  <c:pt idx="0">
                    <c:v>12</c:v>
                  </c:pt>
                  <c:pt idx="1">
                    <c:v>16</c:v>
                  </c:pt>
                  <c:pt idx="2">
                    <c:v>16</c:v>
                  </c:pt>
                  <c:pt idx="3">
                    <c:v>18</c:v>
                  </c:pt>
                  <c:pt idx="4">
                    <c:v>16</c:v>
                  </c:pt>
                  <c:pt idx="5">
                    <c:v>19</c:v>
                  </c:pt>
                  <c:pt idx="6">
                    <c:v>24</c:v>
                  </c:pt>
                  <c:pt idx="7">
                    <c:v>17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1A-9487-4520-9DAB-90604994E852}"/>
            </c:ext>
          </c:extLst>
        </c:ser>
        <c:ser>
          <c:idx val="3"/>
          <c:order val="3"/>
          <c:tx>
            <c:strRef>
              <c:f>'[B&amp;G figurer 100121.xlsx]B&amp;G - Fig 1'!$M$1</c:f>
              <c:strCache>
                <c:ptCount val="1"/>
                <c:pt idx="0">
                  <c:v>Litt uenig</c:v>
                </c:pt>
              </c:strCache>
            </c:strRef>
          </c:tx>
          <c:spPr>
            <a:solidFill>
              <a:schemeClr val="accent1">
                <a:tint val="77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78416FCE-0D68-4A09-BE80-3915FA1D31B2}" type="CELLRANGE">
                      <a:rPr lang="en-US"/>
                      <a:pPr/>
                      <a:t>[CELLEOMRÅDE]</a:t>
                    </a:fld>
                    <a:endParaRPr lang="nb-NO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B-9487-4520-9DAB-90604994E852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4A17835E-9EF5-4B1F-A4C9-7029CD804D4D}" type="CELLRANGE">
                      <a:rPr lang="nb-NO"/>
                      <a:pPr/>
                      <a:t>[CELLEOMRÅDE]</a:t>
                    </a:fld>
                    <a:endParaRPr lang="nb-NO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C-9487-4520-9DAB-90604994E852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68EC2A68-5EAE-44DC-A2BC-A16F3BDD5814}" type="CELLRANGE">
                      <a:rPr lang="nb-NO"/>
                      <a:pPr/>
                      <a:t>[CELLEOMRÅDE]</a:t>
                    </a:fld>
                    <a:endParaRPr lang="nb-NO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D-9487-4520-9DAB-90604994E852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4DA828CB-89BB-48CC-8A17-73A9D9D04D56}" type="CELLRANGE">
                      <a:rPr lang="nb-NO"/>
                      <a:pPr/>
                      <a:t>[CELLEOMRÅDE]</a:t>
                    </a:fld>
                    <a:endParaRPr lang="nb-NO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E-9487-4520-9DAB-90604994E852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7BDEADE7-8077-4910-8C30-2BB1F6729F3A}" type="CELLRANGE">
                      <a:rPr lang="nb-NO"/>
                      <a:pPr/>
                      <a:t>[CELLEOMRÅDE]</a:t>
                    </a:fld>
                    <a:endParaRPr lang="nb-NO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F-9487-4520-9DAB-90604994E852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A05D5B62-5272-428D-AF76-59F28AD516C5}" type="CELLRANGE">
                      <a:rPr lang="nb-NO"/>
                      <a:pPr/>
                      <a:t>[CELLEOMRÅDE]</a:t>
                    </a:fld>
                    <a:endParaRPr lang="nb-NO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0-9487-4520-9DAB-90604994E852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754BAE29-92AC-4F98-918A-8556FBE5B119}" type="CELLRANGE">
                      <a:rPr lang="nb-NO"/>
                      <a:pPr/>
                      <a:t>[CELLEOMRÅDE]</a:t>
                    </a:fld>
                    <a:endParaRPr lang="nb-NO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1-9487-4520-9DAB-90604994E852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fld id="{E0D439D2-2075-4C61-9265-14B8B46E0B80}" type="CELLRANGE">
                      <a:rPr lang="nb-NO"/>
                      <a:pPr/>
                      <a:t>[CELLEOMRÅDE]</a:t>
                    </a:fld>
                    <a:endParaRPr lang="nb-NO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2-9487-4520-9DAB-90604994E85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'[B&amp;G figurer 100121.xlsx]B&amp;G - Fig 1'!$I$2:$I$9</c:f>
              <c:strCache>
                <c:ptCount val="8"/>
                <c:pt idx="0">
                  <c:v>Feire kristne høytider</c:v>
                </c:pt>
                <c:pt idx="1">
                  <c:v>Tro på Gud</c:v>
                </c:pt>
                <c:pt idx="2">
                  <c:v>Være døpt</c:v>
                </c:pt>
                <c:pt idx="3">
                  <c:v>Følge kristne regler</c:v>
                </c:pt>
                <c:pt idx="4">
                  <c:v>Gå i kirken</c:v>
                </c:pt>
                <c:pt idx="5">
                  <c:v>Å be</c:v>
                </c:pt>
                <c:pt idx="6">
                  <c:v>Være sammen med andre kristne</c:v>
                </c:pt>
                <c:pt idx="7">
                  <c:v>Lese bibelen</c:v>
                </c:pt>
              </c:strCache>
            </c:strRef>
          </c:cat>
          <c:val>
            <c:numRef>
              <c:f>'[B&amp;G figurer 100121.xlsx]B&amp;G - Fig 1'!$M$2:$M$9</c:f>
              <c:numCache>
                <c:formatCode>General</c:formatCode>
                <c:ptCount val="8"/>
                <c:pt idx="0">
                  <c:v>21</c:v>
                </c:pt>
                <c:pt idx="1">
                  <c:v>34</c:v>
                </c:pt>
                <c:pt idx="2">
                  <c:v>51</c:v>
                </c:pt>
                <c:pt idx="3">
                  <c:v>55</c:v>
                </c:pt>
                <c:pt idx="4">
                  <c:v>70</c:v>
                </c:pt>
                <c:pt idx="5">
                  <c:v>56</c:v>
                </c:pt>
                <c:pt idx="6">
                  <c:v>54</c:v>
                </c:pt>
                <c:pt idx="7">
                  <c:v>73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'B&amp;G - Fig 1'!$W$2:$W$9</c15:f>
                <c15:dlblRangeCache>
                  <c:ptCount val="8"/>
                  <c:pt idx="0">
                    <c:v>7</c:v>
                  </c:pt>
                  <c:pt idx="1">
                    <c:v>11</c:v>
                  </c:pt>
                  <c:pt idx="2">
                    <c:v>17</c:v>
                  </c:pt>
                  <c:pt idx="3">
                    <c:v>18</c:v>
                  </c:pt>
                  <c:pt idx="4">
                    <c:v>23</c:v>
                  </c:pt>
                  <c:pt idx="5">
                    <c:v>18</c:v>
                  </c:pt>
                  <c:pt idx="6">
                    <c:v>17</c:v>
                  </c:pt>
                  <c:pt idx="7">
                    <c:v>24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23-9487-4520-9DAB-90604994E852}"/>
            </c:ext>
          </c:extLst>
        </c:ser>
        <c:ser>
          <c:idx val="4"/>
          <c:order val="4"/>
          <c:tx>
            <c:strRef>
              <c:f>'[B&amp;G figurer 100121.xlsx]B&amp;G - Fig 1'!$N$1</c:f>
              <c:strCache>
                <c:ptCount val="1"/>
                <c:pt idx="0">
                  <c:v>Helt uenig</c:v>
                </c:pt>
              </c:strCache>
            </c:strRef>
          </c:tx>
          <c:spPr>
            <a:solidFill>
              <a:schemeClr val="accent1">
                <a:tint val="54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903A4461-DED9-498F-9508-9A07A5E65DB9}" type="CELLRANGE">
                      <a:rPr lang="en-US"/>
                      <a:pPr/>
                      <a:t>[CELLEOMRÅDE]</a:t>
                    </a:fld>
                    <a:endParaRPr lang="nb-NO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4-9487-4520-9DAB-90604994E852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F6D9F9AF-B2DD-4A58-94E7-CA0911AA40A3}" type="CELLRANGE">
                      <a:rPr lang="nb-NO"/>
                      <a:pPr/>
                      <a:t>[CELLEOMRÅDE]</a:t>
                    </a:fld>
                    <a:endParaRPr lang="nb-NO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5-9487-4520-9DAB-90604994E852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9890F857-2466-45E4-870B-36F7974741BA}" type="CELLRANGE">
                      <a:rPr lang="nb-NO"/>
                      <a:pPr/>
                      <a:t>[CELLEOMRÅDE]</a:t>
                    </a:fld>
                    <a:endParaRPr lang="nb-NO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6-9487-4520-9DAB-90604994E852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95C38943-40C3-4CBE-9B28-E11A131CED42}" type="CELLRANGE">
                      <a:rPr lang="nb-NO"/>
                      <a:pPr/>
                      <a:t>[CELLEOMRÅDE]</a:t>
                    </a:fld>
                    <a:endParaRPr lang="nb-NO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7-9487-4520-9DAB-90604994E852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3ABE020B-17C2-4DFE-B4F8-1BB9DFF8CE06}" type="CELLRANGE">
                      <a:rPr lang="nb-NO"/>
                      <a:pPr/>
                      <a:t>[CELLEOMRÅDE]</a:t>
                    </a:fld>
                    <a:endParaRPr lang="nb-NO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8-9487-4520-9DAB-90604994E852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FE646484-9DF1-4D90-B762-F59BA528F847}" type="CELLRANGE">
                      <a:rPr lang="nb-NO"/>
                      <a:pPr/>
                      <a:t>[CELLEOMRÅDE]</a:t>
                    </a:fld>
                    <a:endParaRPr lang="nb-NO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9-9487-4520-9DAB-90604994E852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E0BE549F-BB58-4AF6-A397-91FE24E92F2A}" type="CELLRANGE">
                      <a:rPr lang="nb-NO"/>
                      <a:pPr/>
                      <a:t>[CELLEOMRÅDE]</a:t>
                    </a:fld>
                    <a:endParaRPr lang="nb-NO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A-9487-4520-9DAB-90604994E852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fld id="{CF0B8117-3B51-4F65-8047-EEAF34C94ECC}" type="CELLRANGE">
                      <a:rPr lang="nb-NO"/>
                      <a:pPr/>
                      <a:t>[CELLEOMRÅDE]</a:t>
                    </a:fld>
                    <a:endParaRPr lang="nb-NO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B-9487-4520-9DAB-90604994E85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'[B&amp;G figurer 100121.xlsx]B&amp;G - Fig 1'!$I$2:$I$9</c:f>
              <c:strCache>
                <c:ptCount val="8"/>
                <c:pt idx="0">
                  <c:v>Feire kristne høytider</c:v>
                </c:pt>
                <c:pt idx="1">
                  <c:v>Tro på Gud</c:v>
                </c:pt>
                <c:pt idx="2">
                  <c:v>Være døpt</c:v>
                </c:pt>
                <c:pt idx="3">
                  <c:v>Følge kristne regler</c:v>
                </c:pt>
                <c:pt idx="4">
                  <c:v>Gå i kirken</c:v>
                </c:pt>
                <c:pt idx="5">
                  <c:v>Å be</c:v>
                </c:pt>
                <c:pt idx="6">
                  <c:v>Være sammen med andre kristne</c:v>
                </c:pt>
                <c:pt idx="7">
                  <c:v>Lese bibelen</c:v>
                </c:pt>
              </c:strCache>
            </c:strRef>
          </c:cat>
          <c:val>
            <c:numRef>
              <c:f>'[B&amp;G figurer 100121.xlsx]B&amp;G - Fig 1'!$N$2:$N$9</c:f>
              <c:numCache>
                <c:formatCode>General</c:formatCode>
                <c:ptCount val="8"/>
                <c:pt idx="0">
                  <c:v>27</c:v>
                </c:pt>
                <c:pt idx="1">
                  <c:v>49</c:v>
                </c:pt>
                <c:pt idx="2">
                  <c:v>44</c:v>
                </c:pt>
                <c:pt idx="3">
                  <c:v>64</c:v>
                </c:pt>
                <c:pt idx="4">
                  <c:v>75</c:v>
                </c:pt>
                <c:pt idx="5">
                  <c:v>98</c:v>
                </c:pt>
                <c:pt idx="6">
                  <c:v>103</c:v>
                </c:pt>
                <c:pt idx="7">
                  <c:v>105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'B&amp;G - Fig 1'!$X$2:$X$9</c15:f>
                <c15:dlblRangeCache>
                  <c:ptCount val="8"/>
                  <c:pt idx="0">
                    <c:v>9</c:v>
                  </c:pt>
                  <c:pt idx="1">
                    <c:v>16</c:v>
                  </c:pt>
                  <c:pt idx="2">
                    <c:v>14</c:v>
                  </c:pt>
                  <c:pt idx="3">
                    <c:v>21</c:v>
                  </c:pt>
                  <c:pt idx="4">
                    <c:v>24</c:v>
                  </c:pt>
                  <c:pt idx="5">
                    <c:v>32</c:v>
                  </c:pt>
                  <c:pt idx="6">
                    <c:v>33</c:v>
                  </c:pt>
                  <c:pt idx="7">
                    <c:v>34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2C-9487-4520-9DAB-90604994E85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overlap val="100"/>
        <c:axId val="285080192"/>
        <c:axId val="286712192"/>
      </c:barChart>
      <c:catAx>
        <c:axId val="285080192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286712192"/>
        <c:crosses val="autoZero"/>
        <c:auto val="1"/>
        <c:lblAlgn val="ctr"/>
        <c:lblOffset val="100"/>
        <c:noMultiLvlLbl val="0"/>
      </c:catAx>
      <c:valAx>
        <c:axId val="286712192"/>
        <c:scaling>
          <c:orientation val="minMax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285080192"/>
        <c:crosses val="autoZero"/>
        <c:crossBetween val="between"/>
        <c:majorUnit val="0.5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nb-NO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8937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8937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290B1A-5702-4C7F-8F34-6D05FBF9462D}" type="datetimeFigureOut">
              <a:rPr lang="nb-NO" smtClean="0"/>
              <a:t>22.04.2021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1219200"/>
            <a:ext cx="5853112" cy="32924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66909" y="4693920"/>
            <a:ext cx="5335270" cy="384048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264228"/>
            <a:ext cx="2889938" cy="48937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777607" y="9264228"/>
            <a:ext cx="2889938" cy="48937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E70278-A467-4508-B30A-7AA9B0C5FDA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193653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70278-A467-4508-B30A-7AA9B0C5FDAA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059861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101930-2BBA-4211-A27D-483F46D31911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234006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101930-2BBA-4211-A27D-483F46D31911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30447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101930-2BBA-4211-A27D-483F46D31911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276338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3E7ACA-AEBE-49D5-AD78-96EE2B79CC50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78026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70278-A467-4508-B30A-7AA9B0C5FDAA}" type="slidenum">
              <a:rPr lang="nb-NO" smtClean="0"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377484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70278-A467-4508-B30A-7AA9B0C5FDAA}" type="slidenum">
              <a:rPr lang="nb-NO" smtClean="0"/>
              <a:t>18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072871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70278-A467-4508-B30A-7AA9B0C5FDAA}" type="slidenum">
              <a:rPr lang="nb-NO" smtClean="0"/>
              <a:t>19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485367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70278-A467-4508-B30A-7AA9B0C5FDAA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447938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70278-A467-4508-B30A-7AA9B0C5FDAA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998507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70278-A467-4508-B30A-7AA9B0C5FDAA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523976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3E7ACA-AEBE-49D5-AD78-96EE2B79CC50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78026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70278-A467-4508-B30A-7AA9B0C5FDAA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747106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Espen – presenterer / kommenterer.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3E7ACA-AEBE-49D5-AD78-96EE2B79CC50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78026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101930-2BBA-4211-A27D-483F46D31911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381440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101930-2BBA-4211-A27D-483F46D31911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317896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Forsid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118" y="2852937"/>
            <a:ext cx="12522380" cy="5764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336800" y="1340768"/>
            <a:ext cx="8534400" cy="1447800"/>
          </a:xfrm>
          <a:prstGeom prst="rect">
            <a:avLst/>
          </a:prstGeom>
        </p:spPr>
        <p:txBody>
          <a:bodyPr anchor="b"/>
          <a:lstStyle>
            <a:lvl1pPr>
              <a:lnSpc>
                <a:spcPct val="90000"/>
              </a:lnSpc>
              <a:defRPr sz="4500" baseline="0"/>
            </a:lvl1pPr>
          </a:lstStyle>
          <a:p>
            <a:pPr lvl="0"/>
            <a:r>
              <a:rPr lang="nb-NO"/>
              <a:t>Klikk for å redigere tittelstil</a:t>
            </a:r>
            <a:endParaRPr lang="nb-NO" altLang="nb-NO" noProof="0" dirty="0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4799856" y="3356992"/>
            <a:ext cx="3960440" cy="17526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7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nb-NO" dirty="0"/>
              <a:t>Rediger </a:t>
            </a:r>
            <a:r>
              <a:rPr lang="nb-NO" noProof="0" dirty="0"/>
              <a:t>tekststiler</a:t>
            </a:r>
            <a:r>
              <a:rPr lang="nb-NO" dirty="0"/>
              <a:t> i malen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2351584" y="5949280"/>
            <a:ext cx="1368152" cy="360000"/>
          </a:xfrm>
          <a:prstGeom prst="rect">
            <a:avLst/>
          </a:prstGeom>
        </p:spPr>
        <p:txBody>
          <a:bodyPr wrap="none">
            <a:noAutofit/>
          </a:bodyPr>
          <a:lstStyle>
            <a:lvl1pPr>
              <a:defRPr sz="1600" b="1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2C33DBF9-0E8F-4EC5-B756-84B04D6EBE02}" type="datetime1">
              <a:rPr lang="nb-NO" altLang="nb-NO" smtClean="0">
                <a:solidFill>
                  <a:srgbClr val="FFFFFF"/>
                </a:solidFill>
              </a:rPr>
              <a:pPr>
                <a:defRPr/>
              </a:pPr>
              <a:t>22.04.2021</a:t>
            </a:fld>
            <a:endParaRPr lang="nb-NO" altLang="nb-NO" dirty="0">
              <a:solidFill>
                <a:srgbClr val="FFFFFF"/>
              </a:solidFill>
            </a:endParaRPr>
          </a:p>
        </p:txBody>
      </p:sp>
      <p:pic>
        <p:nvPicPr>
          <p:cNvPr id="8" name="Bild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145" y="-1"/>
            <a:ext cx="4800203" cy="1859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436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26891A1-ADD8-4D3C-BAE9-164BC78EF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01D7B40-88F4-4A34-973C-5A8C761729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A11412A-CE2F-4654-9C6C-86E3E54A6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0ACE05-FF61-4CF5-90C6-A5F7C9AF5114}" type="datetime1">
              <a:rPr lang="nb-NO" altLang="nb-NO" smtClean="0">
                <a:solidFill>
                  <a:srgbClr val="FFFFFF"/>
                </a:solidFill>
              </a:rPr>
              <a:t>22.04.2021</a:t>
            </a:fld>
            <a:endParaRPr lang="nb-NO" altLang="nb-NO" dirty="0">
              <a:solidFill>
                <a:srgbClr val="000000"/>
              </a:solidFill>
            </a:endParaRP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4F55DE1-2B50-49D8-80CA-3C002637A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>
              <a:solidFill>
                <a:srgbClr val="FFFFFF"/>
              </a:solidFill>
            </a:endParaRP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3993C61-AA68-4609-8AC4-DA9475D77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4FB5E-37C6-47B1-B2DB-67FE9787EE7D}" type="slidenum">
              <a:rPr lang="nb-NO" altLang="nb-NO" smtClean="0">
                <a:solidFill>
                  <a:srgbClr val="FFFFFF"/>
                </a:solidFill>
              </a:rPr>
              <a:pPr/>
              <a:t>‹#›</a:t>
            </a:fld>
            <a:endParaRPr lang="nb-NO" altLang="nb-NO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247147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Co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623392" y="217616"/>
            <a:ext cx="10972800" cy="547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none"/>
        </p:style>
        <p:txBody>
          <a:bodyPr>
            <a:normAutofit/>
          </a:bodyPr>
          <a:lstStyle>
            <a:lvl1pPr>
              <a:defRPr lang="en-US" sz="1800" kern="1200" cap="none" spc="-100" baseline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+mj-ea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9" name="Cont1"/>
          <p:cNvSpPr>
            <a:spLocks noGrp="1"/>
          </p:cNvSpPr>
          <p:nvPr>
            <p:ph sz="quarter" idx="14"/>
          </p:nvPr>
        </p:nvSpPr>
        <p:spPr>
          <a:xfrm>
            <a:off x="623409" y="836712"/>
            <a:ext cx="10943167" cy="3096344"/>
          </a:xfrm>
        </p:spPr>
        <p:txBody>
          <a:bodyPr anchor="ctr">
            <a:normAutofit/>
          </a:bodyPr>
          <a:lstStyle>
            <a:lvl1pPr marL="114300" indent="0"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Cont"/>
          <p:cNvSpPr>
            <a:spLocks noGrp="1"/>
          </p:cNvSpPr>
          <p:nvPr>
            <p:ph sz="quarter" idx="15"/>
          </p:nvPr>
        </p:nvSpPr>
        <p:spPr>
          <a:xfrm>
            <a:off x="623409" y="4005064"/>
            <a:ext cx="10943167" cy="2376264"/>
          </a:xfrm>
          <a:noFill/>
          <a:ln>
            <a:noFill/>
          </a:ln>
        </p:spPr>
        <p:txBody>
          <a:bodyPr>
            <a:normAutofit/>
          </a:bodyPr>
          <a:lstStyle>
            <a:lvl1pPr marL="114300" indent="0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Warn"/>
          <p:cNvSpPr>
            <a:spLocks noGrp="1"/>
          </p:cNvSpPr>
          <p:nvPr>
            <p:ph type="body" sz="quarter" idx="13"/>
          </p:nvPr>
        </p:nvSpPr>
        <p:spPr>
          <a:xfrm>
            <a:off x="334436" y="3068638"/>
            <a:ext cx="11523133" cy="576262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1pPr>
            <a:lvl2pPr marL="457200" indent="0">
              <a:buNone/>
              <a:defRPr sz="1800">
                <a:solidFill>
                  <a:srgbClr val="FF0000"/>
                </a:solidFill>
              </a:defRPr>
            </a:lvl2pPr>
            <a:lvl3pPr>
              <a:defRPr sz="1800">
                <a:solidFill>
                  <a:srgbClr val="FF0000"/>
                </a:solidFill>
              </a:defRPr>
            </a:lvl3pPr>
            <a:lvl4pPr>
              <a:defRPr sz="1800">
                <a:solidFill>
                  <a:srgbClr val="FF0000"/>
                </a:solidFill>
              </a:defRPr>
            </a:lvl4pPr>
            <a:lvl5pPr>
              <a:defRPr sz="1800">
                <a:solidFill>
                  <a:srgbClr val="FF0000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8" name="RepTitle"/>
          <p:cNvSpPr>
            <a:spLocks noGrp="1"/>
          </p:cNvSpPr>
          <p:nvPr>
            <p:ph sz="quarter" idx="16"/>
          </p:nvPr>
        </p:nvSpPr>
        <p:spPr>
          <a:xfrm>
            <a:off x="0" y="2523"/>
            <a:ext cx="12192000" cy="228254"/>
          </a:xfrm>
          <a:noFill/>
          <a:ln>
            <a:noFill/>
          </a:ln>
        </p:spPr>
        <p:txBody>
          <a:bodyPr>
            <a:noAutofit/>
          </a:bodyPr>
          <a:lstStyle>
            <a:lvl1pPr marL="114300" indent="0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1" name="MetaFoot"/>
          <p:cNvSpPr>
            <a:spLocks noGrp="1"/>
          </p:cNvSpPr>
          <p:nvPr>
            <p:ph sz="quarter" idx="17"/>
          </p:nvPr>
        </p:nvSpPr>
        <p:spPr>
          <a:xfrm>
            <a:off x="3411" y="6669360"/>
            <a:ext cx="8161668" cy="188640"/>
          </a:xfrm>
        </p:spPr>
        <p:txBody>
          <a:bodyPr anchor="ctr">
            <a:noAutofit/>
          </a:bodyPr>
          <a:lstStyle>
            <a:lvl1pPr marL="1143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itchFamily="34" charset="0"/>
              <a:buNone/>
              <a:defRPr lang="el-GR" sz="1000">
                <a:solidFill>
                  <a:srgbClr val="7F7F7F"/>
                </a:solidFill>
                <a:cs typeface="Angsana New" panose="02020603050405020304" pitchFamily="18" charset="-34"/>
              </a:defRPr>
            </a:lvl1pPr>
          </a:lstStyle>
          <a:p>
            <a:pPr lvl="0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56523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1954" y="6309320"/>
            <a:ext cx="14278140" cy="548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838200"/>
            <a:ext cx="10668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dirty="0"/>
              <a:t>Klikk for å </a:t>
            </a:r>
            <a:r>
              <a:rPr lang="nb-NO" noProof="0" dirty="0"/>
              <a:t>redigere</a:t>
            </a:r>
            <a:r>
              <a:rPr lang="nb-NO" dirty="0"/>
              <a:t> tittelstil</a:t>
            </a:r>
            <a:endParaRPr lang="nb-NO" altLang="nb-NO" dirty="0"/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6680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 dirty="0"/>
              <a:t>Rediger tekststiler i malen</a:t>
            </a:r>
          </a:p>
          <a:p>
            <a:pPr lvl="1"/>
            <a:r>
              <a:rPr lang="nb-NO" altLang="nb-NO" dirty="0"/>
              <a:t>Andre nivå</a:t>
            </a:r>
          </a:p>
          <a:p>
            <a:pPr lvl="2"/>
            <a:r>
              <a:rPr lang="nb-NO" altLang="nb-NO" dirty="0"/>
              <a:t>Tredje nivå</a:t>
            </a:r>
          </a:p>
          <a:p>
            <a:pPr lvl="3"/>
            <a:r>
              <a:rPr lang="nb-NO" altLang="nb-NO" dirty="0"/>
              <a:t>Fjerde </a:t>
            </a:r>
            <a:r>
              <a:rPr lang="nb-NO" altLang="nb-NO" noProof="0" dirty="0"/>
              <a:t>nivå</a:t>
            </a:r>
          </a:p>
          <a:p>
            <a:pPr lvl="4"/>
            <a:r>
              <a:rPr lang="nb-NO" altLang="nb-NO" dirty="0"/>
              <a:t>Femte nivå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7408" y="6525344"/>
            <a:ext cx="1152128" cy="331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3DBF26A-4A7F-47E8-A6E0-46ED540A1D39}" type="datetime1">
              <a:rPr lang="nb-NO" altLang="nb-NO" smtClean="0">
                <a:solidFill>
                  <a:srgbClr val="FFFFFF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22.04.2021</a:t>
            </a:fld>
            <a:endParaRPr lang="nb-NO" altLang="nb-NO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60296" y="6525344"/>
            <a:ext cx="2540000" cy="331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87EDFDCF-F909-40F3-98C6-C5F54E9C9DAD}" type="slidenum">
              <a:rPr lang="nb-NO" altLang="nb-NO" smtClean="0">
                <a:solidFill>
                  <a:srgbClr val="FFFFFF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nb-NO" altLang="nb-NO" dirty="0">
              <a:solidFill>
                <a:srgbClr val="FFFFFF"/>
              </a:solidFill>
            </a:endParaRPr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3"/>
          </p:nvPr>
        </p:nvSpPr>
        <p:spPr>
          <a:xfrm>
            <a:off x="4038600" y="649156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nb-NO" dirty="0">
              <a:solidFill>
                <a:srgbClr val="FFFFFF"/>
              </a:solidFill>
            </a:endParaRPr>
          </a:p>
        </p:txBody>
      </p:sp>
      <p:pic>
        <p:nvPicPr>
          <p:cNvPr id="4" name="Bilde 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0400" y="238573"/>
            <a:ext cx="3268248" cy="1240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051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707" r:id="rId2"/>
    <p:sldLayoutId id="2147483692" r:id="rId3"/>
  </p:sldLayoutIdLst>
  <p:hf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 kern="1200">
          <a:solidFill>
            <a:srgbClr val="4F869F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891" indent="-342891" algn="l" rtl="0" eaLnBrk="1" fontAlgn="base" hangingPunct="1">
        <a:spcBef>
          <a:spcPct val="20000"/>
        </a:spcBef>
        <a:spcAft>
          <a:spcPct val="0"/>
        </a:spcAft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rtl="0" eaLnBrk="1" fontAlgn="base" hangingPunct="1">
        <a:spcBef>
          <a:spcPct val="20000"/>
        </a:spcBef>
        <a:spcAft>
          <a:spcPct val="0"/>
        </a:spcAft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26" Type="http://schemas.openxmlformats.org/officeDocument/2006/relationships/image" Target="../media/image28.png"/><Relationship Id="rId3" Type="http://schemas.openxmlformats.org/officeDocument/2006/relationships/image" Target="../media/image5.jpeg"/><Relationship Id="rId21" Type="http://schemas.openxmlformats.org/officeDocument/2006/relationships/image" Target="../media/image23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5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29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24" Type="http://schemas.openxmlformats.org/officeDocument/2006/relationships/image" Target="../media/image26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23" Type="http://schemas.openxmlformats.org/officeDocument/2006/relationships/image" Target="../media/image25.png"/><Relationship Id="rId28" Type="http://schemas.openxmlformats.org/officeDocument/2006/relationships/image" Target="../media/image30.pn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31" Type="http://schemas.openxmlformats.org/officeDocument/2006/relationships/image" Target="../media/image33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image" Target="../media/image24.png"/><Relationship Id="rId27" Type="http://schemas.openxmlformats.org/officeDocument/2006/relationships/image" Target="../media/image29.png"/><Relationship Id="rId30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journals.mf.no/tpt/article/view/5328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4CFE1BC-29A0-49D1-96A5-34D21FD75A3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14-åringer og konfirmasjon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1337B70E-837B-4748-9C82-13244D0B69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06686" y="3356992"/>
            <a:ext cx="4253610" cy="1752600"/>
          </a:xfrm>
        </p:spPr>
        <p:txBody>
          <a:bodyPr/>
          <a:lstStyle/>
          <a:p>
            <a:pPr algn="ctr"/>
            <a:r>
              <a:rPr lang="nb-NO" sz="2400" dirty="0"/>
              <a:t>Et forskningsprosjekt ved MF KOM </a:t>
            </a:r>
          </a:p>
          <a:p>
            <a:pPr algn="ctr"/>
            <a:endParaRPr lang="nb-NO" sz="2400" dirty="0"/>
          </a:p>
          <a:p>
            <a:pPr algn="ctr"/>
            <a:r>
              <a:rPr lang="nb-NO" sz="2400" dirty="0"/>
              <a:t>– støttet av Kirkerådet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C7792AC-6DCF-46CA-B77A-96B7079CF6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33DBF9-0E8F-4EC5-B756-84B04D6EBE02}" type="datetime1">
              <a:rPr lang="nb-NO" altLang="nb-NO" smtClean="0">
                <a:solidFill>
                  <a:srgbClr val="FFFFFF"/>
                </a:solidFill>
              </a:rPr>
              <a:pPr>
                <a:defRPr/>
              </a:pPr>
              <a:t>22.04.2021</a:t>
            </a:fld>
            <a:endParaRPr lang="nb-NO" altLang="nb-NO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899691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AE93A52-69FA-4F8B-89B1-2E34EB528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Vårt fokus										 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5D29E34-9A35-4DCB-A79F-174AF48386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815548"/>
            <a:ext cx="10668000" cy="4114800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nb-NO" sz="28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Hvordan omtaler 14-åringer religion og religiøsitet? (Religiøst språk) </a:t>
            </a:r>
          </a:p>
          <a:p>
            <a:pPr>
              <a:spcAft>
                <a:spcPts val="0"/>
              </a:spcAft>
            </a:pPr>
            <a:r>
              <a:rPr lang="nb-NO" sz="28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Hva tenke 14-åringer om seg selv som religiøse? (Religiøs selvforståelse) – også i forhold til valg av konfirmasjon.</a:t>
            </a:r>
          </a:p>
          <a:p>
            <a:endParaRPr lang="nb-NO" dirty="0"/>
          </a:p>
          <a:p>
            <a:r>
              <a:rPr lang="nb-NO" dirty="0"/>
              <a:t>Mer å lese i </a:t>
            </a:r>
            <a:r>
              <a:rPr lang="nb-NO" sz="2400" b="1" dirty="0">
                <a:solidFill>
                  <a:srgbClr val="7E6991"/>
                </a:solidFill>
                <a:ea typeface="+mj-ea"/>
                <a:cs typeface="+mj-cs"/>
              </a:rPr>
              <a:t>Prismet 2/21: </a:t>
            </a:r>
            <a:endParaRPr lang="nb-NO" sz="2800" b="1" dirty="0">
              <a:solidFill>
                <a:srgbClr val="7E6991"/>
              </a:solidFill>
              <a:ea typeface="+mj-ea"/>
              <a:cs typeface="+mj-cs"/>
            </a:endParaRPr>
          </a:p>
          <a:p>
            <a:r>
              <a:rPr lang="nb-NO" sz="2800" b="1" dirty="0">
                <a:solidFill>
                  <a:srgbClr val="7E6991"/>
                </a:solidFill>
                <a:latin typeface="Arial"/>
                <a:ea typeface="+mj-ea"/>
                <a:cs typeface="+mj-cs"/>
              </a:rPr>
              <a:t>Religion og konfirmasjon som «</a:t>
            </a:r>
            <a:r>
              <a:rPr lang="nb-NO" sz="2800" b="1" dirty="0" err="1">
                <a:solidFill>
                  <a:srgbClr val="7E6991"/>
                </a:solidFill>
                <a:latin typeface="Arial"/>
                <a:ea typeface="+mj-ea"/>
                <a:cs typeface="+mj-cs"/>
              </a:rPr>
              <a:t>feelgood</a:t>
            </a:r>
            <a:r>
              <a:rPr lang="nb-NO" sz="2800" b="1" dirty="0">
                <a:solidFill>
                  <a:srgbClr val="7E6991"/>
                </a:solidFill>
                <a:latin typeface="Arial"/>
                <a:ea typeface="+mj-ea"/>
                <a:cs typeface="+mj-cs"/>
              </a:rPr>
              <a:t>» </a:t>
            </a:r>
          </a:p>
          <a:p>
            <a:r>
              <a:rPr lang="nb-NO" sz="1800" b="1" dirty="0">
                <a:solidFill>
                  <a:srgbClr val="7E6991"/>
                </a:solidFill>
                <a:latin typeface="Arial"/>
                <a:ea typeface="+mj-ea"/>
                <a:cs typeface="+mj-cs"/>
              </a:rPr>
              <a:t>Empirisk studie av unges religiøsitet og tanker om konfirmasjon, før de velger konfirmasjon. </a:t>
            </a:r>
          </a:p>
          <a:p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FA0D87F-33D6-4191-83CC-8604B8ACB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0ACE05-FF61-4CF5-90C6-A5F7C9AF5114}" type="datetime1">
              <a:rPr lang="nb-NO" altLang="nb-NO" smtClean="0">
                <a:solidFill>
                  <a:srgbClr val="FFFFFF"/>
                </a:solidFill>
              </a:rPr>
              <a:t>22.04.2021</a:t>
            </a:fld>
            <a:endParaRPr lang="nb-NO" altLang="nb-NO" dirty="0">
              <a:solidFill>
                <a:srgbClr val="000000"/>
              </a:solidFill>
            </a:endParaRP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01049C04-BDA6-4B40-96AF-705E2A77E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4FB5E-37C6-47B1-B2DB-67FE9787EE7D}" type="slidenum">
              <a:rPr lang="nb-NO" altLang="nb-NO" smtClean="0">
                <a:solidFill>
                  <a:srgbClr val="FFFFFF"/>
                </a:solidFill>
              </a:rPr>
              <a:pPr/>
              <a:t>10</a:t>
            </a:fld>
            <a:endParaRPr lang="nb-NO" altLang="nb-NO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133578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53E7AC4-08A5-4B6B-9D32-F9724E2E6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3200" dirty="0">
                <a:latin typeface="Times New Roman" panose="02020603050405020304" pitchFamily="18" charset="0"/>
                <a:ea typeface="Arial Unicode MS" panose="020B0604020202020204" pitchFamily="34" charset="-128"/>
              </a:rPr>
              <a:t>Fem ulike former for religiøs modalitet. 				</a:t>
            </a:r>
            <a:br>
              <a:rPr lang="nb-NO" dirty="0">
                <a:latin typeface="Times New Roman" panose="02020603050405020304" pitchFamily="18" charset="0"/>
                <a:ea typeface="Arial Unicode MS" panose="020B0604020202020204" pitchFamily="34" charset="-128"/>
              </a:rPr>
            </a:br>
            <a:r>
              <a:rPr lang="nb-NO" sz="2400" dirty="0">
                <a:latin typeface="Times New Roman" panose="02020603050405020304" pitchFamily="18" charset="0"/>
                <a:ea typeface="Arial Unicode MS" panose="020B0604020202020204" pitchFamily="34" charset="-128"/>
              </a:rPr>
              <a:t>Moderert etter sosiolog Ina Rosén.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DF89625-F3D2-4741-8793-76AFDD2A7A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a) Tro. Noe personlig, privat og emosjonelt.</a:t>
            </a:r>
          </a:p>
          <a:p>
            <a:r>
              <a:rPr lang="nb-NO" dirty="0"/>
              <a:t>b) Religion. Noe systematisert, organisert, dogmatisert.</a:t>
            </a:r>
          </a:p>
          <a:p>
            <a:r>
              <a:rPr lang="nb-NO" dirty="0"/>
              <a:t>c) Praksis. Ritualer, fungerer som rammer i livet, identitetsmarkør. </a:t>
            </a:r>
          </a:p>
          <a:p>
            <a:r>
              <a:rPr lang="nb-NO" dirty="0"/>
              <a:t>d) Tradisjon. Valgte ritualer og praksiser som gir mening, eller fordi de «alltid» har blitt utført.</a:t>
            </a:r>
          </a:p>
          <a:p>
            <a:r>
              <a:rPr lang="nb-NO" dirty="0"/>
              <a:t>e) </a:t>
            </a:r>
            <a:r>
              <a:rPr lang="nb-NO" dirty="0" err="1"/>
              <a:t>Feelgood</a:t>
            </a:r>
            <a:r>
              <a:rPr lang="nb-NO" dirty="0"/>
              <a:t> religion. Religion som hjelpende praksis.</a:t>
            </a:r>
          </a:p>
          <a:p>
            <a:endParaRPr lang="nb-NO" dirty="0"/>
          </a:p>
          <a:p>
            <a:r>
              <a:rPr lang="nb-NO" dirty="0"/>
              <a:t>Vi finner disse variasjonen blant 14-åringene, i ulike grad.  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FED5103-9752-4FD7-876B-CFB61A47F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0ACE05-FF61-4CF5-90C6-A5F7C9AF5114}" type="datetime1">
              <a:rPr lang="nb-NO" altLang="nb-NO" smtClean="0">
                <a:solidFill>
                  <a:srgbClr val="FFFFFF"/>
                </a:solidFill>
              </a:rPr>
              <a:t>22.04.2021</a:t>
            </a:fld>
            <a:endParaRPr lang="nb-NO" altLang="nb-NO" dirty="0">
              <a:solidFill>
                <a:srgbClr val="000000"/>
              </a:solidFill>
            </a:endParaRP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DF4206A2-2E51-4972-A5B2-EDF50ECD0F5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B4FB5E-37C6-47B1-B2DB-67FE9787EE7D}" type="slidenum">
              <a:rPr lang="nb-NO" altLang="nb-NO" smtClean="0">
                <a:solidFill>
                  <a:srgbClr val="FFFFFF"/>
                </a:solidFill>
              </a:rPr>
              <a:pPr/>
              <a:t>11</a:t>
            </a:fld>
            <a:endParaRPr lang="nb-NO" altLang="nb-NO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657429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E5456A2-55CB-4BA8-9706-31637ACAC6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Feelgood</a:t>
            </a:r>
            <a:r>
              <a:rPr lang="nb-NO" dirty="0"/>
              <a:t> - religion som en hjelpende praksis	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224F0C0-DFD7-416C-AE69-E3D044D4E6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sz="2400" dirty="0">
                <a:ea typeface="Arial Unicode MS" panose="020B0604020202020204" pitchFamily="34" charset="-128"/>
              </a:rPr>
              <a:t>Jf. Inger Furseth skjelning mellom: </a:t>
            </a:r>
            <a:r>
              <a:rPr lang="nb-NO" sz="2400" i="1" dirty="0" err="1">
                <a:ea typeface="Arial Unicode MS" panose="020B0604020202020204" pitchFamily="34" charset="-128"/>
              </a:rPr>
              <a:t>good</a:t>
            </a:r>
            <a:r>
              <a:rPr lang="nb-NO" sz="2400" i="1" dirty="0">
                <a:ea typeface="Arial Unicode MS" panose="020B0604020202020204" pitchFamily="34" charset="-128"/>
              </a:rPr>
              <a:t>, bad and </a:t>
            </a:r>
            <a:r>
              <a:rPr lang="nb-NO" sz="2400" i="1" dirty="0" err="1">
                <a:ea typeface="Arial Unicode MS" panose="020B0604020202020204" pitchFamily="34" charset="-128"/>
              </a:rPr>
              <a:t>feelgood</a:t>
            </a:r>
            <a:r>
              <a:rPr lang="nb-NO" sz="2400" i="1" dirty="0">
                <a:ea typeface="Arial Unicode MS" panose="020B0604020202020204" pitchFamily="34" charset="-128"/>
              </a:rPr>
              <a:t> religion</a:t>
            </a:r>
          </a:p>
          <a:p>
            <a:r>
              <a:rPr lang="nb-NO" sz="2400" dirty="0">
                <a:ea typeface="Arial Unicode MS" panose="020B0604020202020204" pitchFamily="34" charset="-128"/>
              </a:rPr>
              <a:t>Tanker om </a:t>
            </a:r>
            <a:r>
              <a:rPr lang="nb-NO" sz="2400" i="1" dirty="0">
                <a:ea typeface="Arial Unicode MS" panose="020B0604020202020204" pitchFamily="34" charset="-128"/>
              </a:rPr>
              <a:t>meningen med livet</a:t>
            </a:r>
            <a:r>
              <a:rPr lang="nb-NO" sz="2400" dirty="0">
                <a:ea typeface="Arial Unicode MS" panose="020B0604020202020204" pitchFamily="34" charset="-128"/>
              </a:rPr>
              <a:t> er lite til stede i vårt materiale mens uttrykket </a:t>
            </a:r>
            <a:r>
              <a:rPr lang="nb-NO" sz="2400" i="1" dirty="0">
                <a:ea typeface="Arial Unicode MS" panose="020B0604020202020204" pitchFamily="34" charset="-128"/>
              </a:rPr>
              <a:t>et godt liv</a:t>
            </a:r>
            <a:r>
              <a:rPr lang="nb-NO" sz="2400" dirty="0">
                <a:ea typeface="Arial Unicode MS" panose="020B0604020202020204" pitchFamily="34" charset="-128"/>
              </a:rPr>
              <a:t> kommer opp flere ganger i materialet vårt. </a:t>
            </a:r>
            <a:endParaRPr lang="nb-NO" sz="2400" i="1" dirty="0">
              <a:ea typeface="Arial Unicode MS" panose="020B0604020202020204" pitchFamily="34" charset="-128"/>
            </a:endParaRPr>
          </a:p>
          <a:p>
            <a:pPr>
              <a:spcAft>
                <a:spcPts val="0"/>
              </a:spcAft>
            </a:pPr>
            <a:r>
              <a:rPr lang="nb-NO" sz="24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ea typeface="Arial Unicode MS" panose="020B0604020202020204" pitchFamily="34" charset="-128"/>
                <a:cs typeface="Arial Unicode MS" panose="020B0604020202020204" pitchFamily="34" charset="-128"/>
              </a:rPr>
              <a:t>Den subjektive side ved religiøsiteten understrekes på ulike måter: </a:t>
            </a:r>
          </a:p>
          <a:p>
            <a:pPr>
              <a:spcAft>
                <a:spcPts val="0"/>
              </a:spcAft>
            </a:pPr>
            <a:r>
              <a:rPr lang="nb-NO" sz="2400" i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ea typeface="Arial Unicode MS" panose="020B0604020202020204" pitchFamily="34" charset="-128"/>
                <a:cs typeface="Arial Unicode MS" panose="020B0604020202020204" pitchFamily="34" charset="-128"/>
              </a:rPr>
              <a:t>- «Religion dreier seg om hvordan behandle andre, og hvordan ha det godt med seg sjøl».</a:t>
            </a:r>
          </a:p>
          <a:p>
            <a:pPr>
              <a:spcAft>
                <a:spcPts val="0"/>
              </a:spcAft>
            </a:pPr>
            <a:r>
              <a:rPr lang="nb-NO" sz="24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ea typeface="Arial Unicode MS" panose="020B0604020202020204" pitchFamily="34" charset="-128"/>
                <a:cs typeface="Arial Unicode MS" panose="020B0604020202020204" pitchFamily="34" charset="-128"/>
              </a:rPr>
              <a:t> - «</a:t>
            </a:r>
            <a:r>
              <a:rPr lang="nb-NO" sz="2400" i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ea typeface="Arial Unicode MS" panose="020B0604020202020204" pitchFamily="34" charset="-128"/>
                <a:cs typeface="Arial Unicode MS" panose="020B0604020202020204" pitchFamily="34" charset="-128"/>
              </a:rPr>
              <a:t>Må ikke nødvendigvis være objektivt sant … Så lenge det betyr noe for deg»</a:t>
            </a:r>
            <a:endParaRPr lang="nb-NO" sz="24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449580">
              <a:spcAft>
                <a:spcPts val="0"/>
              </a:spcAft>
            </a:pPr>
            <a:r>
              <a:rPr lang="nb-NO" sz="24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ea typeface="Arial Unicode MS" panose="020B0604020202020204" pitchFamily="34" charset="-128"/>
                <a:cs typeface="Arial Unicode MS" panose="020B0604020202020204" pitchFamily="34" charset="-128"/>
              </a:rPr>
              <a:t>- </a:t>
            </a:r>
            <a:r>
              <a:rPr lang="nb-NO" sz="2400" i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ea typeface="Arial Unicode MS" panose="020B0604020202020204" pitchFamily="34" charset="-128"/>
                <a:cs typeface="Arial Unicode MS" panose="020B0604020202020204" pitchFamily="34" charset="-128"/>
              </a:rPr>
              <a:t>Religion gjøres på forskjellige måter og at alt er godkjent. </a:t>
            </a:r>
            <a:endParaRPr lang="nb-NO" sz="24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449580">
              <a:spcAft>
                <a:spcPts val="0"/>
              </a:spcAft>
            </a:pPr>
            <a:r>
              <a:rPr lang="nb-NO" sz="2400" i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ea typeface="Arial Unicode MS" panose="020B0604020202020204" pitchFamily="34" charset="-128"/>
                <a:cs typeface="Arial Unicode MS" panose="020B0604020202020204" pitchFamily="34" charset="-128"/>
              </a:rPr>
              <a:t>- Det er jo du sjøl som må ta å definere litt hva det er. </a:t>
            </a:r>
            <a:endParaRPr lang="nb-NO" sz="24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A1BD1C7-1042-428A-AA8D-4E228DA71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0ACE05-FF61-4CF5-90C6-A5F7C9AF5114}" type="datetime1">
              <a:rPr lang="nb-NO" altLang="nb-NO" smtClean="0">
                <a:solidFill>
                  <a:srgbClr val="FFFFFF"/>
                </a:solidFill>
              </a:rPr>
              <a:t>22.04.2021</a:t>
            </a:fld>
            <a:endParaRPr lang="nb-NO" altLang="nb-NO" dirty="0">
              <a:solidFill>
                <a:srgbClr val="000000"/>
              </a:solidFill>
            </a:endParaRP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655D1866-9FE3-4CA4-9077-52CB8323B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4FB5E-37C6-47B1-B2DB-67FE9787EE7D}" type="slidenum">
              <a:rPr lang="nb-NO" altLang="nb-NO" smtClean="0">
                <a:solidFill>
                  <a:srgbClr val="FFFFFF"/>
                </a:solidFill>
              </a:rPr>
              <a:pPr/>
              <a:t>12</a:t>
            </a:fld>
            <a:endParaRPr lang="nb-NO" altLang="nb-NO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988301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3A08CA5-2415-4390-BD21-B6DB255BC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Ambivalens til religion og religiøsitet	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5E674CC-33BC-4188-A7EE-585EB7BD29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683026"/>
            <a:ext cx="10668000" cy="4412974"/>
          </a:xfrm>
        </p:spPr>
        <p:txBody>
          <a:bodyPr/>
          <a:lstStyle/>
          <a:p>
            <a:r>
              <a:rPr lang="nb-NO" sz="2000" dirty="0"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Gjennomgående er de unges oppfatninger ambivalente og komplekse. De er i en livsfase der de står på terskelen mellom barndom, med sterk tilknytning til sin oppvekstfamilie, og til et mer selvstendig ungdomsliv der jevnaldrende og sosialt nettverk i økende grad vil være referanser i livet.</a:t>
            </a:r>
          </a:p>
          <a:p>
            <a:r>
              <a:rPr lang="nb-NO" sz="2000" dirty="0"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Disse unge representerer noe kulturtypisk, som preger mennesker i vår tid og kulturkrets mer generelt. Vi er enige med Furseth (2019) som påpeker at religionskompleksitet i samfunnet innebærer at det foregår parallelle og motsetningsfylte prosesser som utfordrer etablerte religiøse kategorier. </a:t>
            </a:r>
          </a:p>
          <a:p>
            <a:endParaRPr lang="nb-NO" sz="2000" dirty="0"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marL="449580">
              <a:spcAft>
                <a:spcPts val="0"/>
              </a:spcAft>
            </a:pPr>
            <a:r>
              <a:rPr lang="nb-NO" sz="2000" i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Eksempler:</a:t>
            </a:r>
          </a:p>
          <a:p>
            <a:pPr marL="449580">
              <a:spcAft>
                <a:spcPts val="0"/>
              </a:spcAft>
            </a:pPr>
            <a:r>
              <a:rPr lang="nb-NO" sz="2000" i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- Jeg er ikke fullt kristen, men jeg er kristen </a:t>
            </a:r>
            <a:endParaRPr lang="nb-NO" sz="20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marL="449580">
              <a:spcAft>
                <a:spcPts val="0"/>
              </a:spcAft>
            </a:pPr>
            <a:r>
              <a:rPr lang="nb-NO" sz="2000" i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- Går ikke i kirka hver søndag, det er derfor vi ikke er helt kristne. </a:t>
            </a:r>
            <a:endParaRPr lang="nb-NO" sz="20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marL="449580">
              <a:spcAft>
                <a:spcPts val="0"/>
              </a:spcAft>
            </a:pPr>
            <a:r>
              <a:rPr lang="nb-NO" sz="2000" i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- Følger ikke akkurat alle regler, men tror på Bibelen</a:t>
            </a:r>
            <a:endParaRPr lang="nb-NO" sz="20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endParaRPr lang="nb-NO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9BFA013-AEB9-4392-8468-B54493480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0ACE05-FF61-4CF5-90C6-A5F7C9AF5114}" type="datetime1">
              <a:rPr lang="nb-NO" altLang="nb-NO" smtClean="0">
                <a:solidFill>
                  <a:srgbClr val="FFFFFF"/>
                </a:solidFill>
              </a:rPr>
              <a:t>22.04.2021</a:t>
            </a:fld>
            <a:endParaRPr lang="nb-NO" altLang="nb-NO" dirty="0">
              <a:solidFill>
                <a:srgbClr val="000000"/>
              </a:solidFill>
            </a:endParaRP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2E9CFC73-B8CE-497F-9AB7-070A685F6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4FB5E-37C6-47B1-B2DB-67FE9787EE7D}" type="slidenum">
              <a:rPr lang="nb-NO" altLang="nb-NO" smtClean="0">
                <a:solidFill>
                  <a:srgbClr val="FFFFFF"/>
                </a:solidFill>
              </a:rPr>
              <a:pPr/>
              <a:t>13</a:t>
            </a:fld>
            <a:endParaRPr lang="nb-NO" altLang="nb-NO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129767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B7045EE-A7CE-4B9A-ABEB-FBE80FB3D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049866"/>
            <a:ext cx="10668000" cy="931333"/>
          </a:xfrm>
        </p:spPr>
        <p:txBody>
          <a:bodyPr/>
          <a:lstStyle/>
          <a:p>
            <a:r>
              <a:rPr lang="nb-NO" sz="2000" dirty="0"/>
              <a:t>«I hvilken grad er du enig eller uenig i hva som er viktig ved å være kristen?» 	</a:t>
            </a:r>
            <a:br>
              <a:rPr lang="nb-NO" sz="2000" dirty="0"/>
            </a:br>
            <a:r>
              <a:rPr lang="nb-NO" sz="1400" dirty="0"/>
              <a:t>Sortert etter synkende gjennomsnittsverdi. Prosentverdier for hver kategori. </a:t>
            </a:r>
            <a:br>
              <a:rPr lang="nb-NO" sz="1400" dirty="0"/>
            </a:br>
            <a:r>
              <a:rPr lang="nb-NO" sz="1400" dirty="0"/>
              <a:t>Totalt 100 % for hvert spørsmål. N=309, inkludert «vet ikke».</a:t>
            </a:r>
            <a:endParaRPr lang="nb-NO" dirty="0"/>
          </a:p>
        </p:txBody>
      </p:sp>
      <p:graphicFrame>
        <p:nvGraphicFramePr>
          <p:cNvPr id="6" name="Plassholder for innhold 5">
            <a:extLst>
              <a:ext uri="{FF2B5EF4-FFF2-40B4-BE49-F238E27FC236}">
                <a16:creationId xmlns:a16="http://schemas.microsoft.com/office/drawing/2014/main" id="{5E266BAA-590D-4203-A9ED-ACDF10AB894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914400" y="1981200"/>
          <a:ext cx="10668000" cy="43654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77C8EEB-745F-4406-9477-C16DB9E6D3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0ACE05-FF61-4CF5-90C6-A5F7C9AF5114}" type="datetime1">
              <a:rPr lang="nb-NO" altLang="nb-NO" smtClean="0">
                <a:solidFill>
                  <a:srgbClr val="FFFFFF"/>
                </a:solidFill>
              </a:rPr>
              <a:t>22.04.2021</a:t>
            </a:fld>
            <a:endParaRPr lang="nb-NO" altLang="nb-NO" dirty="0">
              <a:solidFill>
                <a:srgbClr val="000000"/>
              </a:solidFill>
            </a:endParaRP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A92E1F85-02B8-4B2F-B6E6-BE5E80A2A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4FB5E-37C6-47B1-B2DB-67FE9787EE7D}" type="slidenum">
              <a:rPr lang="nb-NO" altLang="nb-NO" smtClean="0">
                <a:solidFill>
                  <a:srgbClr val="FFFFFF"/>
                </a:solidFill>
              </a:rPr>
              <a:pPr/>
              <a:t>14</a:t>
            </a:fld>
            <a:endParaRPr lang="nb-NO" altLang="nb-NO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189932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/>
          <p:cNvSpPr>
            <a:spLocks noGrp="1"/>
          </p:cNvSpPr>
          <p:nvPr>
            <p:ph type="ctrTitle"/>
          </p:nvPr>
        </p:nvSpPr>
        <p:spPr>
          <a:xfrm>
            <a:off x="1257300" y="1651819"/>
            <a:ext cx="10164536" cy="1929581"/>
          </a:xfrm>
        </p:spPr>
        <p:txBody>
          <a:bodyPr/>
          <a:lstStyle/>
          <a:p>
            <a:r>
              <a:rPr lang="nb-NO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14-åringer sine tanker og tro – </a:t>
            </a:r>
            <a:br>
              <a:rPr lang="nb-NO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nb-NO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b-NO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Konsekvenser for konfirmasjonstiden</a:t>
            </a:r>
            <a:br>
              <a:rPr lang="nb-NO" sz="4000" dirty="0"/>
            </a:br>
            <a:endParaRPr lang="nb-NO" sz="3200" dirty="0"/>
          </a:p>
        </p:txBody>
      </p:sp>
      <p:sp>
        <p:nvSpPr>
          <p:cNvPr id="6" name="Undertittel 5"/>
          <p:cNvSpPr>
            <a:spLocks noGrp="1"/>
          </p:cNvSpPr>
          <p:nvPr>
            <p:ph type="subTitle" idx="1"/>
          </p:nvPr>
        </p:nvSpPr>
        <p:spPr>
          <a:xfrm>
            <a:off x="4296936" y="3703320"/>
            <a:ext cx="4904214" cy="1929580"/>
          </a:xfrm>
        </p:spPr>
        <p:txBody>
          <a:bodyPr/>
          <a:lstStyle/>
          <a:p>
            <a:pPr algn="ctr"/>
            <a:r>
              <a:rPr lang="nb-NO" sz="2000" dirty="0"/>
              <a:t>Erling Birkedal og </a:t>
            </a:r>
          </a:p>
          <a:p>
            <a:pPr algn="ctr"/>
            <a:r>
              <a:rPr lang="nb-NO" sz="2000" dirty="0"/>
              <a:t>Espen Gimsvik </a:t>
            </a:r>
          </a:p>
          <a:p>
            <a:pPr algn="ctr"/>
            <a:r>
              <a:rPr lang="nb-NO" sz="2000" dirty="0"/>
              <a:t>Kristin Renate Tollefsen</a:t>
            </a:r>
          </a:p>
          <a:p>
            <a:pPr algn="ctr"/>
            <a:r>
              <a:rPr lang="nb-NO" sz="2000" dirty="0"/>
              <a:t>Åsmund </a:t>
            </a:r>
            <a:r>
              <a:rPr lang="nb-NO" sz="2000" dirty="0" err="1"/>
              <a:t>Offernes</a:t>
            </a:r>
            <a:endParaRPr lang="nb-NO" sz="2000" dirty="0"/>
          </a:p>
          <a:p>
            <a:endParaRPr lang="nb-NO" dirty="0"/>
          </a:p>
          <a:p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D8B077-E631-495D-BC65-DBFC68B05E48}" type="datetime1">
              <a:rPr kumimoji="0" lang="nb-NO" altLang="nb-NO" sz="16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22.04.2021</a:t>
            </a:fld>
            <a:endParaRPr kumimoji="0" lang="nb-NO" altLang="nb-NO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80852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3D41227-AB60-492C-914C-5242D0EAD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838200"/>
            <a:ext cx="10668000" cy="938349"/>
          </a:xfrm>
        </p:spPr>
        <p:txBody>
          <a:bodyPr/>
          <a:lstStyle/>
          <a:p>
            <a:r>
              <a:rPr lang="nb-NO" dirty="0"/>
              <a:t>Målgruppe: Unge konfirmantledere, 16-18 år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20EED68-4397-4C1A-98A3-B9DA1D1AB3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776549"/>
            <a:ext cx="10668000" cy="4114800"/>
          </a:xfrm>
        </p:spPr>
        <p:txBody>
          <a:bodyPr/>
          <a:lstStyle/>
          <a:p>
            <a:r>
              <a:rPr lang="nb-NO" sz="24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14-åringers tanker, tro, </a:t>
            </a:r>
            <a:r>
              <a:rPr lang="nb-NO" sz="2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mm. </a:t>
            </a:r>
          </a:p>
          <a:p>
            <a:r>
              <a:rPr lang="nb-NO" sz="2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Noen tendenser og variasjon. Erling Birkedal og Espen </a:t>
            </a:r>
            <a:r>
              <a:rPr lang="nb-NO" sz="2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Gilsvik</a:t>
            </a:r>
            <a:r>
              <a:rPr lang="nb-NO" sz="2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(MF)</a:t>
            </a:r>
          </a:p>
          <a:p>
            <a:pPr marL="0" indent="0">
              <a:buNone/>
            </a:pPr>
            <a:endParaRPr lang="nb-NO" sz="2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nb-NO" sz="24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Erfaringer og refleksjon </a:t>
            </a:r>
            <a:r>
              <a:rPr lang="nb-NO" sz="2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om første møte med konfirmanter: </a:t>
            </a:r>
          </a:p>
          <a:p>
            <a:pPr lvl="1"/>
            <a:r>
              <a:rPr lang="nb-NO" sz="2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Kristin Renate Tollefsen, Kateket i Sarpsborg </a:t>
            </a:r>
          </a:p>
          <a:p>
            <a:pPr lvl="1"/>
            <a:r>
              <a:rPr lang="nb-NO" sz="2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Åsmund </a:t>
            </a:r>
            <a:r>
              <a:rPr lang="nb-NO" sz="2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Offernes</a:t>
            </a:r>
            <a:r>
              <a:rPr lang="nb-NO" sz="2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Prest (tidligere kateket) i Rælingen </a:t>
            </a:r>
          </a:p>
          <a:p>
            <a:pPr lvl="1"/>
            <a:endParaRPr lang="nb-NO" sz="2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sz="24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Samtale</a:t>
            </a:r>
            <a:endParaRPr lang="nb-NO" sz="2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sz="24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    Hvordan være medvandrere med unge i konfirmasjonstiden? </a:t>
            </a:r>
            <a:endParaRPr lang="nb-NO" sz="4400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2D8EE7A-D3C5-47A6-8A21-0C92F35C5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0ACE05-FF61-4CF5-90C6-A5F7C9AF5114}" type="datetime1">
              <a:rPr lang="nb-NO" altLang="nb-NO" smtClean="0">
                <a:solidFill>
                  <a:srgbClr val="FFFFFF"/>
                </a:solidFill>
              </a:rPr>
              <a:t>22.04.2021</a:t>
            </a:fld>
            <a:endParaRPr lang="nb-NO" altLang="nb-NO" dirty="0">
              <a:solidFill>
                <a:srgbClr val="000000"/>
              </a:solidFill>
            </a:endParaRP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EC841258-EAB1-4464-8E90-43F2E3091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4FB5E-37C6-47B1-B2DB-67FE9787EE7D}" type="slidenum">
              <a:rPr lang="nb-NO" altLang="nb-NO" smtClean="0">
                <a:solidFill>
                  <a:srgbClr val="FFFFFF"/>
                </a:solidFill>
              </a:rPr>
              <a:pPr/>
              <a:t>16</a:t>
            </a:fld>
            <a:endParaRPr lang="nb-NO" altLang="nb-NO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19010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464F62F-A4CF-4A69-96D2-246DEA5CFC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36800" y="1340768"/>
            <a:ext cx="8534400" cy="1752600"/>
          </a:xfrm>
        </p:spPr>
        <p:txBody>
          <a:bodyPr>
            <a:normAutofit fontScale="90000"/>
          </a:bodyPr>
          <a:lstStyle/>
          <a:p>
            <a:r>
              <a:rPr lang="nb-NO" dirty="0"/>
              <a:t>Europeisk konfirmantundersøkelse </a:t>
            </a:r>
            <a:br>
              <a:rPr lang="nb-NO" dirty="0"/>
            </a:br>
            <a:r>
              <a:rPr lang="nb-NO" dirty="0"/>
              <a:t>2008 – 2014 - 2021 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BF672626-1616-4E12-926D-143B029B2F5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sz="2000" dirty="0"/>
              <a:t>Linn Sæbø Rystad og </a:t>
            </a:r>
          </a:p>
          <a:p>
            <a:r>
              <a:rPr lang="nb-NO" sz="2000" dirty="0"/>
              <a:t>Knut </a:t>
            </a:r>
            <a:r>
              <a:rPr lang="nb-NO" sz="2000" dirty="0" err="1"/>
              <a:t>Tveitereid</a:t>
            </a:r>
            <a:endParaRPr lang="nb-NO" sz="2000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0A47F6A-92F0-4E56-BF39-9AA449D48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F589C7-A67E-433F-B610-1CCA38977A48}" type="datetime1">
              <a:rPr lang="nb-NO" altLang="nb-NO" smtClean="0">
                <a:solidFill>
                  <a:srgbClr val="FFFFFF"/>
                </a:solidFill>
              </a:rPr>
              <a:t>22.04.2021</a:t>
            </a:fld>
            <a:endParaRPr lang="nb-NO" altLang="nb-NO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525778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2EBF348-D4CF-498E-891C-BDB735201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071153"/>
            <a:ext cx="10668000" cy="981443"/>
          </a:xfrm>
        </p:spPr>
        <p:txBody>
          <a:bodyPr/>
          <a:lstStyle/>
          <a:p>
            <a:r>
              <a:rPr lang="nb-NO" dirty="0"/>
              <a:t>Forsking på konfirmasjon i 9 land (</a:t>
            </a:r>
            <a:r>
              <a:rPr lang="nb-NO" dirty="0" err="1"/>
              <a:t>bl.a</a:t>
            </a:r>
            <a:r>
              <a:rPr lang="nb-NO" dirty="0"/>
              <a:t> No, Fin og Sv.)</a:t>
            </a:r>
            <a:br>
              <a:rPr lang="nb-NO" dirty="0"/>
            </a:br>
            <a:r>
              <a:rPr lang="nb-NO" dirty="0"/>
              <a:t>http://konfirmandenarbeit.eu/en/home-page/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B75BA52-E70D-4C0B-9206-E5047ED801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338251"/>
            <a:ext cx="10668000" cy="3614057"/>
          </a:xfrm>
        </p:spPr>
        <p:txBody>
          <a:bodyPr/>
          <a:lstStyle/>
          <a:p>
            <a:r>
              <a:rPr lang="nb-NO" dirty="0"/>
              <a:t>Linn Sæbø Rystad og Knut </a:t>
            </a:r>
            <a:r>
              <a:rPr lang="nb-NO" dirty="0" err="1"/>
              <a:t>Tveitereid</a:t>
            </a:r>
            <a:r>
              <a:rPr lang="nb-NO" dirty="0"/>
              <a:t> (MF) er forskere i tredje fase av prosjektet (2020-22).</a:t>
            </a:r>
          </a:p>
          <a:p>
            <a:r>
              <a:rPr lang="nb-NO" dirty="0"/>
              <a:t>I 1. og 2. fase var Bernd </a:t>
            </a:r>
            <a:r>
              <a:rPr lang="nb-NO" dirty="0" err="1"/>
              <a:t>Krupka</a:t>
            </a:r>
            <a:r>
              <a:rPr lang="nb-NO" dirty="0"/>
              <a:t> og Ida Marie Høge norske forskere. </a:t>
            </a:r>
          </a:p>
          <a:p>
            <a:pPr marL="0" indent="0">
              <a:buNone/>
            </a:pPr>
            <a:endParaRPr lang="nb-NO" dirty="0"/>
          </a:p>
          <a:p>
            <a:r>
              <a:rPr lang="nb-NO" dirty="0"/>
              <a:t>To </a:t>
            </a:r>
            <a:r>
              <a:rPr lang="nb-NO" dirty="0" err="1"/>
              <a:t>webinar</a:t>
            </a:r>
            <a:r>
              <a:rPr lang="nb-NO" dirty="0"/>
              <a:t> vil inneholde informasjon og refleksjon fra de tre faser i forskningen, fra 2008, med empiri fra konfirmanter og konfirmantledere.</a:t>
            </a:r>
          </a:p>
          <a:p>
            <a:pPr marL="342891" marR="0" lvl="0" indent="-342891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nb-NO" sz="2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A: «Bredden av konfirmanter» </a:t>
            </a:r>
          </a:p>
          <a:p>
            <a:pPr marL="342891" marR="0" lvl="0" indent="-342891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nb-NO" sz="2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B. «Konfirmanter og gudstjeneste»</a:t>
            </a:r>
          </a:p>
          <a:p>
            <a:endParaRPr lang="nb-NO" dirty="0"/>
          </a:p>
          <a:p>
            <a:pPr marL="0" indent="0">
              <a:buNone/>
            </a:pP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90B19A8-ADD9-49AD-AA14-0C3A456FD9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0ACE05-FF61-4CF5-90C6-A5F7C9AF5114}" type="datetime1">
              <a:rPr lang="nb-NO" altLang="nb-NO" smtClean="0">
                <a:solidFill>
                  <a:srgbClr val="FFFFFF"/>
                </a:solidFill>
              </a:rPr>
              <a:t>22.04.2021</a:t>
            </a:fld>
            <a:endParaRPr lang="nb-NO" altLang="nb-NO" dirty="0">
              <a:solidFill>
                <a:srgbClr val="000000"/>
              </a:solidFill>
            </a:endParaRP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2593EA1A-C9C5-4F48-8A10-49ED04F10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4FB5E-37C6-47B1-B2DB-67FE9787EE7D}" type="slidenum">
              <a:rPr lang="nb-NO" altLang="nb-NO" smtClean="0">
                <a:solidFill>
                  <a:srgbClr val="FFFFFF"/>
                </a:solidFill>
              </a:rPr>
              <a:pPr/>
              <a:t>18</a:t>
            </a:fld>
            <a:endParaRPr lang="nb-NO" altLang="nb-NO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238239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03DD3A2-7A5F-4EBE-976F-B6AD02334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838200"/>
            <a:ext cx="10668000" cy="899160"/>
          </a:xfrm>
        </p:spPr>
        <p:txBody>
          <a:bodyPr/>
          <a:lstStyle/>
          <a:p>
            <a:r>
              <a:rPr lang="nb-NO" sz="3600" dirty="0"/>
              <a:t>ressursbanken.kirken.no/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516B9C4-47C9-4989-A006-63A3B00BCF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737360"/>
            <a:ext cx="10668000" cy="4114800"/>
          </a:xfrm>
        </p:spPr>
        <p:txBody>
          <a:bodyPr/>
          <a:lstStyle/>
          <a:p>
            <a:r>
              <a:rPr lang="nb-NO" b="1" dirty="0"/>
              <a:t>5 </a:t>
            </a:r>
            <a:r>
              <a:rPr lang="nb-NO" b="1" dirty="0" err="1"/>
              <a:t>webinar</a:t>
            </a:r>
            <a:r>
              <a:rPr lang="nb-NO" b="1" dirty="0"/>
              <a:t>, kan brukes til: </a:t>
            </a:r>
            <a:r>
              <a:rPr lang="nb-NO" dirty="0"/>
              <a:t> </a:t>
            </a:r>
          </a:p>
          <a:p>
            <a:r>
              <a:rPr lang="nb-NO" dirty="0"/>
              <a:t>«Minikurs» </a:t>
            </a:r>
          </a:p>
          <a:p>
            <a:r>
              <a:rPr lang="nb-NO" dirty="0"/>
              <a:t>Innledning til fagdag / medarbeidersamling</a:t>
            </a:r>
          </a:p>
          <a:p>
            <a:r>
              <a:rPr lang="nb-NO" dirty="0"/>
              <a:t>Stabsmøte</a:t>
            </a:r>
          </a:p>
          <a:p>
            <a:r>
              <a:rPr lang="nb-NO" dirty="0"/>
              <a:t>Kurs/forberedelse for unge konfirmantledere </a:t>
            </a:r>
          </a:p>
          <a:p>
            <a:r>
              <a:rPr lang="nb-NO" dirty="0"/>
              <a:t>Se/lytte for selvstudie</a:t>
            </a:r>
          </a:p>
          <a:p>
            <a:endParaRPr lang="nb-NO" dirty="0"/>
          </a:p>
          <a:p>
            <a:r>
              <a:rPr lang="nb-NO" b="1" i="1" dirty="0"/>
              <a:t>Den som leter i ressursbanken – vil finne. Lykke til. </a:t>
            </a:r>
          </a:p>
          <a:p>
            <a:pPr marL="0" indent="0">
              <a:buNone/>
            </a:pPr>
            <a:r>
              <a:rPr lang="nb-NO" i="1" dirty="0"/>
              <a:t> </a:t>
            </a:r>
          </a:p>
          <a:p>
            <a:r>
              <a:rPr lang="nb-NO" i="1" dirty="0"/>
              <a:t>- eller kontakt oss: erling.birkedal@mf.no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6541D83-98E7-4141-8C50-52A86A0A2D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0ACE05-FF61-4CF5-90C6-A5F7C9AF5114}" type="datetime1">
              <a:rPr lang="nb-NO" altLang="nb-NO" smtClean="0">
                <a:solidFill>
                  <a:srgbClr val="FFFFFF"/>
                </a:solidFill>
              </a:rPr>
              <a:t>22.04.2021</a:t>
            </a:fld>
            <a:endParaRPr lang="nb-NO" altLang="nb-NO" dirty="0">
              <a:solidFill>
                <a:srgbClr val="000000"/>
              </a:solidFill>
            </a:endParaRP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F456668-2EE2-45D4-B5D2-A3C2EF680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4FB5E-37C6-47B1-B2DB-67FE9787EE7D}" type="slidenum">
              <a:rPr lang="nb-NO" altLang="nb-NO" smtClean="0">
                <a:solidFill>
                  <a:srgbClr val="FFFFFF"/>
                </a:solidFill>
              </a:rPr>
              <a:pPr/>
              <a:t>19</a:t>
            </a:fld>
            <a:endParaRPr lang="nb-NO" altLang="nb-NO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229537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Tema – hva ser vi etter / spør om:					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Times New Roman"/>
              <a:buChar char="-"/>
            </a:pPr>
            <a:r>
              <a:rPr lang="nb-NO" sz="2800" dirty="0">
                <a:latin typeface="Times New Roman"/>
                <a:ea typeface="Times"/>
              </a:rPr>
              <a:t>Venner / relasjoner – aktiviteter og fritid.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Times New Roman"/>
              <a:buChar char="-"/>
            </a:pPr>
            <a:r>
              <a:rPr lang="nb-NO" sz="2800" dirty="0">
                <a:latin typeface="Times New Roman"/>
                <a:ea typeface="Times"/>
              </a:rPr>
              <a:t>Eksistensielle spørsmål. </a:t>
            </a:r>
          </a:p>
          <a:p>
            <a:pPr marL="742941" lvl="1" indent="-342900">
              <a:lnSpc>
                <a:spcPct val="107000"/>
              </a:lnSpc>
              <a:spcAft>
                <a:spcPts val="0"/>
              </a:spcAft>
              <a:buFont typeface="Times New Roman"/>
              <a:buChar char="-"/>
            </a:pPr>
            <a:r>
              <a:rPr lang="nb-NO" sz="2300" dirty="0">
                <a:latin typeface="Times New Roman"/>
                <a:ea typeface="Times"/>
              </a:rPr>
              <a:t>Hva gir mening / positiv energi? </a:t>
            </a:r>
          </a:p>
          <a:p>
            <a:pPr marL="742941" lvl="1" indent="-342900">
              <a:lnSpc>
                <a:spcPct val="107000"/>
              </a:lnSpc>
              <a:spcAft>
                <a:spcPts val="0"/>
              </a:spcAft>
              <a:buFont typeface="Times New Roman"/>
              <a:buChar char="-"/>
            </a:pPr>
            <a:r>
              <a:rPr lang="nb-NO" sz="2300" dirty="0">
                <a:latin typeface="Times New Roman"/>
                <a:ea typeface="Times"/>
              </a:rPr>
              <a:t>Hva tapper deg for energi / er du redd for?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Times New Roman"/>
              <a:buChar char="-"/>
            </a:pPr>
            <a:r>
              <a:rPr lang="nb-NO" sz="2800" dirty="0">
                <a:latin typeface="Times New Roman"/>
                <a:ea typeface="Times"/>
              </a:rPr>
              <a:t>Erfaring med og tanker om religion / religiøsitet. Egen tro og religiøsitet. 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Times New Roman"/>
              <a:buChar char="-"/>
            </a:pPr>
            <a:r>
              <a:rPr lang="nb-NO" sz="2800" dirty="0">
                <a:latin typeface="Times New Roman"/>
                <a:ea typeface="Times"/>
              </a:rPr>
              <a:t>Kirke og konfirmasjon: Begrunnelse for valg, forventninger, erfaringer, holdninger, refleksjoner. </a:t>
            </a:r>
          </a:p>
          <a:p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EFCDE-08F3-40F8-9604-988881357D4B}" type="datetime1">
              <a:rPr kumimoji="0" lang="nb-NO" altLang="nb-NO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22.04.2021</a:t>
            </a:fld>
            <a:endParaRPr kumimoji="0" lang="nb-NO" altLang="nb-NO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B4FB5E-37C6-47B1-B2DB-67FE9787EE7D}" type="slidenum">
              <a:rPr kumimoji="0" lang="nb-NO" altLang="nb-NO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nb-NO" altLang="nb-NO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218789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Metode og materiale								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Fokusgrupper – intervju. 14-åringer / 8.  trinn – før valg av </a:t>
            </a:r>
            <a:r>
              <a:rPr lang="nb-NO" dirty="0" err="1"/>
              <a:t>konf</a:t>
            </a:r>
            <a:r>
              <a:rPr lang="nb-NO" dirty="0"/>
              <a:t>.</a:t>
            </a:r>
          </a:p>
          <a:p>
            <a:pPr lvl="1"/>
            <a:r>
              <a:rPr lang="nb-NO" dirty="0"/>
              <a:t>Fra 4 skoler i ulike deler av landet, til sammen 10 fokusgrupper med 57 elever</a:t>
            </a:r>
          </a:p>
          <a:p>
            <a:endParaRPr lang="nb-NO" dirty="0"/>
          </a:p>
          <a:p>
            <a:r>
              <a:rPr lang="nb-NO" dirty="0"/>
              <a:t>Spørreundersøkelse. 14-åringer / 8. trinn – før valg av </a:t>
            </a:r>
            <a:r>
              <a:rPr lang="nb-NO" dirty="0" err="1"/>
              <a:t>konf</a:t>
            </a:r>
            <a:r>
              <a:rPr lang="nb-NO" dirty="0"/>
              <a:t>.</a:t>
            </a:r>
          </a:p>
          <a:p>
            <a:pPr marL="457188" lvl="1" indent="0">
              <a:buNone/>
            </a:pPr>
            <a:r>
              <a:rPr lang="nb-NO" dirty="0"/>
              <a:t>5 skoler, 414 elever – 309 svar (75 %)</a:t>
            </a:r>
          </a:p>
          <a:p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FA9285-D7EB-458B-9D59-53DCCEE609EF}" type="datetime1">
              <a:rPr kumimoji="0" lang="nb-NO" altLang="nb-NO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22.04.2021</a:t>
            </a:fld>
            <a:endParaRPr kumimoji="0" lang="nb-NO" altLang="nb-NO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B4FB5E-37C6-47B1-B2DB-67FE9787EE7D}" type="slidenum">
              <a:rPr kumimoji="0" lang="nb-NO" altLang="nb-NO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nb-NO" altLang="nb-NO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3605103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ilderesultat for cospla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5603" y="4284646"/>
            <a:ext cx="1509390" cy="1815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Bild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94230" y="4354178"/>
            <a:ext cx="1539588" cy="1484108"/>
          </a:xfrm>
          <a:prstGeom prst="rect">
            <a:avLst/>
          </a:prstGeom>
        </p:spPr>
      </p:pic>
      <p:pic>
        <p:nvPicPr>
          <p:cNvPr id="21" name="Bild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2447" y="4281421"/>
            <a:ext cx="2567808" cy="1444391"/>
          </a:xfrm>
          <a:prstGeom prst="rect">
            <a:avLst/>
          </a:prstGeom>
        </p:spPr>
      </p:pic>
      <p:pic>
        <p:nvPicPr>
          <p:cNvPr id="18" name="Bild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55" y="4127694"/>
            <a:ext cx="2548349" cy="1694835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13067" y="1633963"/>
            <a:ext cx="3020061" cy="1295120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63767" y="6018"/>
            <a:ext cx="2000514" cy="1313843"/>
          </a:xfrm>
          <a:prstGeom prst="rect">
            <a:avLst/>
          </a:prstGeom>
        </p:spPr>
      </p:pic>
      <p:pic>
        <p:nvPicPr>
          <p:cNvPr id="15" name="Bild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66064" y="1619107"/>
            <a:ext cx="1968626" cy="1382891"/>
          </a:xfrm>
          <a:prstGeom prst="rect">
            <a:avLst/>
          </a:prstGeom>
        </p:spPr>
      </p:pic>
      <p:pic>
        <p:nvPicPr>
          <p:cNvPr id="16" name="Bild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21956" y="-1"/>
            <a:ext cx="2280313" cy="1531775"/>
          </a:xfrm>
          <a:prstGeom prst="rect">
            <a:avLst/>
          </a:prstGeom>
        </p:spPr>
      </p:pic>
      <p:pic>
        <p:nvPicPr>
          <p:cNvPr id="26" name="Bilde 2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34012" y="-4457"/>
            <a:ext cx="2282426" cy="1657221"/>
          </a:xfrm>
          <a:prstGeom prst="rect">
            <a:avLst/>
          </a:prstGeom>
        </p:spPr>
      </p:pic>
      <p:pic>
        <p:nvPicPr>
          <p:cNvPr id="20" name="Bild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03106" y="2706134"/>
            <a:ext cx="2953634" cy="1654035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69377" y="-13298"/>
            <a:ext cx="2144731" cy="1424658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54782" y="507759"/>
            <a:ext cx="10526486" cy="1306921"/>
          </a:xfrm>
        </p:spPr>
        <p:txBody>
          <a:bodyPr/>
          <a:lstStyle/>
          <a:p>
            <a:pPr algn="r"/>
            <a:endParaRPr lang="en-GB" dirty="0"/>
          </a:p>
        </p:txBody>
      </p:sp>
      <p:pic>
        <p:nvPicPr>
          <p:cNvPr id="3" name="Plassholder for innhold 2"/>
          <p:cNvPicPr>
            <a:picLocks noGrp="1" noChangeAspect="1"/>
          </p:cNvPicPr>
          <p:nvPr>
            <p:ph idx="1"/>
          </p:nvPr>
        </p:nvPicPr>
        <p:blipFill>
          <a:blip r:embed="rId14"/>
          <a:stretch>
            <a:fillRect/>
          </a:stretch>
        </p:blipFill>
        <p:spPr>
          <a:xfrm>
            <a:off x="2267125" y="1389464"/>
            <a:ext cx="1993583" cy="1495187"/>
          </a:xfrm>
          <a:prstGeom prst="rect">
            <a:avLst/>
          </a:prstGeom>
        </p:spPr>
      </p:pic>
      <p:sp>
        <p:nvSpPr>
          <p:cNvPr id="25" name="Plassholder for dato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F9B6E29-00A4-48C6-8A09-1C6350109A67}" type="datetime1">
              <a:rPr lang="nb-NO" altLang="nb-NO" smtClean="0">
                <a:solidFill>
                  <a:srgbClr val="FFFFFF"/>
                </a:solidFill>
              </a:rPr>
              <a:t>22.04.2021</a:t>
            </a:fld>
            <a:endParaRPr lang="nb-NO" altLang="nb-NO" dirty="0">
              <a:solidFill>
                <a:srgbClr val="000000"/>
              </a:solidFill>
            </a:endParaRPr>
          </a:p>
        </p:txBody>
      </p:sp>
      <p:sp>
        <p:nvSpPr>
          <p:cNvPr id="39" name="Plassholder for lysbildenummer 38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97139984-1305-4F74-AC8C-947C04D37A89}" type="slidenum">
              <a:rPr lang="en-GB" smtClean="0"/>
              <a:t>4</a:t>
            </a:fld>
            <a:endParaRPr lang="en-GB"/>
          </a:p>
        </p:txBody>
      </p:sp>
      <p:pic>
        <p:nvPicPr>
          <p:cNvPr id="19" name="Bilde 1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365889" y="-4457"/>
            <a:ext cx="2115511" cy="1425833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6752" y="-5877"/>
            <a:ext cx="2486678" cy="1398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Bilde 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219215" y="1433960"/>
            <a:ext cx="2358868" cy="1346397"/>
          </a:xfrm>
          <a:prstGeom prst="rect">
            <a:avLst/>
          </a:prstGeom>
        </p:spPr>
      </p:pic>
      <p:pic>
        <p:nvPicPr>
          <p:cNvPr id="11" name="Bilde 10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550891" y="1428357"/>
            <a:ext cx="2086715" cy="1566660"/>
          </a:xfrm>
          <a:prstGeom prst="rect">
            <a:avLst/>
          </a:prstGeom>
        </p:spPr>
      </p:pic>
      <p:pic>
        <p:nvPicPr>
          <p:cNvPr id="12" name="Bilde 1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0329" y="2928853"/>
            <a:ext cx="2236709" cy="1491566"/>
          </a:xfrm>
          <a:prstGeom prst="rect">
            <a:avLst/>
          </a:prstGeom>
        </p:spPr>
      </p:pic>
      <p:pic>
        <p:nvPicPr>
          <p:cNvPr id="13" name="Bilde 1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902186" y="2957129"/>
            <a:ext cx="2551950" cy="1476462"/>
          </a:xfrm>
          <a:prstGeom prst="rect">
            <a:avLst/>
          </a:prstGeom>
        </p:spPr>
      </p:pic>
      <p:pic>
        <p:nvPicPr>
          <p:cNvPr id="14" name="Bilde 13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510108" y="2955869"/>
            <a:ext cx="2657781" cy="1496352"/>
          </a:xfrm>
          <a:prstGeom prst="rect">
            <a:avLst/>
          </a:prstGeom>
        </p:spPr>
      </p:pic>
      <p:pic>
        <p:nvPicPr>
          <p:cNvPr id="17" name="Bilde 16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267564" y="2810442"/>
            <a:ext cx="1951651" cy="1608504"/>
          </a:xfrm>
          <a:prstGeom prst="rect">
            <a:avLst/>
          </a:prstGeom>
        </p:spPr>
      </p:pic>
      <p:pic>
        <p:nvPicPr>
          <p:cNvPr id="22" name="Bilde 21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775086" y="4359455"/>
            <a:ext cx="2157352" cy="1438234"/>
          </a:xfrm>
          <a:prstGeom prst="rect">
            <a:avLst/>
          </a:prstGeom>
        </p:spPr>
      </p:pic>
      <p:pic>
        <p:nvPicPr>
          <p:cNvPr id="23" name="Bilde 22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0329" y="5595326"/>
            <a:ext cx="1876977" cy="1341376"/>
          </a:xfrm>
          <a:prstGeom prst="rect">
            <a:avLst/>
          </a:prstGeom>
        </p:spPr>
      </p:pic>
      <p:pic>
        <p:nvPicPr>
          <p:cNvPr id="24" name="Bilde 23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-149" y="1428357"/>
            <a:ext cx="2282723" cy="1521815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 flipH="1">
            <a:off x="6924829" y="4430381"/>
            <a:ext cx="1898792" cy="1424094"/>
          </a:xfrm>
          <a:prstGeom prst="rect">
            <a:avLst/>
          </a:prstGeom>
        </p:spPr>
      </p:pic>
      <p:pic>
        <p:nvPicPr>
          <p:cNvPr id="29" name="Bilde 28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7919074" y="5689854"/>
            <a:ext cx="2064500" cy="1160755"/>
          </a:xfrm>
          <a:prstGeom prst="rect">
            <a:avLst/>
          </a:prstGeom>
        </p:spPr>
      </p:pic>
      <p:pic>
        <p:nvPicPr>
          <p:cNvPr id="30" name="Bilde 29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892420" y="5689855"/>
            <a:ext cx="2281850" cy="1282959"/>
          </a:xfrm>
          <a:prstGeom prst="rect">
            <a:avLst/>
          </a:prstGeom>
        </p:spPr>
      </p:pic>
      <p:pic>
        <p:nvPicPr>
          <p:cNvPr id="35" name="Bilde 34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5824633" y="5822529"/>
            <a:ext cx="2170045" cy="1028081"/>
          </a:xfrm>
          <a:prstGeom prst="rect">
            <a:avLst/>
          </a:prstGeom>
        </p:spPr>
      </p:pic>
      <p:pic>
        <p:nvPicPr>
          <p:cNvPr id="37" name="Bilde 36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9983574" y="5616326"/>
            <a:ext cx="2193208" cy="1234283"/>
          </a:xfrm>
          <a:prstGeom prst="rect">
            <a:avLst/>
          </a:prstGeom>
        </p:spPr>
      </p:pic>
      <p:pic>
        <p:nvPicPr>
          <p:cNvPr id="38" name="Bilde 37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3991746" y="5805969"/>
            <a:ext cx="2002461" cy="1088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186264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10106" y="849085"/>
            <a:ext cx="10668000" cy="913453"/>
          </a:xfrm>
        </p:spPr>
        <p:txBody>
          <a:bodyPr/>
          <a:lstStyle/>
          <a:p>
            <a:r>
              <a:rPr lang="nb-NO" dirty="0"/>
              <a:t>Utvalg av informanter - spørreskjema</a:t>
            </a:r>
          </a:p>
        </p:txBody>
      </p:sp>
      <p:graphicFrame>
        <p:nvGraphicFramePr>
          <p:cNvPr id="6" name="Plassholder for innhold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14596868"/>
              </p:ext>
            </p:extLst>
          </p:nvPr>
        </p:nvGraphicFramePr>
        <p:xfrm>
          <a:off x="953035" y="1511055"/>
          <a:ext cx="10625071" cy="479717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560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32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546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535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518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184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0742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5999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01639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633386">
                <a:tc gridSpan="9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600" dirty="0">
                          <a:effectLst/>
                        </a:rPr>
                        <a:t>Krysstabell som viser hvor mange (% og antall, n) som planlegger ulike konfirmasjonstyper fordelt på kjønn og landsdel. 2 har svart blankt.</a:t>
                      </a:r>
                      <a:endParaRPr lang="nb-NO" sz="1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157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nb-NO" sz="24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800" dirty="0">
                          <a:effectLst/>
                        </a:rPr>
                        <a:t>Totalt</a:t>
                      </a:r>
                      <a:endParaRPr lang="nb-NO" sz="2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800" dirty="0">
                          <a:effectLst/>
                        </a:rPr>
                        <a:t>Kjønn</a:t>
                      </a:r>
                      <a:endParaRPr lang="nb-NO" sz="2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800">
                          <a:effectLst/>
                        </a:rPr>
                        <a:t>I hvilken landsdel bor du?</a:t>
                      </a:r>
                      <a:endParaRPr lang="nb-NO" sz="2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90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nb-NO" sz="24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800">
                          <a:effectLst/>
                        </a:rPr>
                        <a:t>% (n)</a:t>
                      </a:r>
                      <a:endParaRPr lang="nb-NO" sz="2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800" dirty="0">
                          <a:effectLst/>
                        </a:rPr>
                        <a:t>Jenter</a:t>
                      </a:r>
                      <a:endParaRPr lang="nb-NO" sz="28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800" dirty="0">
                          <a:effectLst/>
                        </a:rPr>
                        <a:t>n</a:t>
                      </a:r>
                      <a:endParaRPr lang="nb-NO" sz="2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800">
                          <a:effectLst/>
                        </a:rPr>
                        <a:t>Gutter</a:t>
                      </a:r>
                      <a:endParaRPr lang="nb-NO" sz="28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800">
                          <a:effectLst/>
                        </a:rPr>
                        <a:t>n</a:t>
                      </a:r>
                      <a:endParaRPr lang="nb-NO" sz="2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800" dirty="0">
                          <a:effectLst/>
                        </a:rPr>
                        <a:t>‘Annet’</a:t>
                      </a:r>
                      <a:endParaRPr lang="nb-NO" sz="28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800" dirty="0">
                          <a:effectLst/>
                        </a:rPr>
                        <a:t>n</a:t>
                      </a:r>
                      <a:endParaRPr lang="nb-NO" sz="2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800" dirty="0">
                          <a:effectLst/>
                        </a:rPr>
                        <a:t>Midt Norge</a:t>
                      </a:r>
                      <a:endParaRPr lang="nb-NO" sz="28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800" dirty="0">
                          <a:effectLst/>
                        </a:rPr>
                        <a:t>%</a:t>
                      </a:r>
                      <a:endParaRPr lang="nb-NO" sz="2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800" dirty="0">
                          <a:effectLst/>
                        </a:rPr>
                        <a:t>Øst-Norge</a:t>
                      </a:r>
                      <a:endParaRPr lang="nb-NO" sz="28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800" dirty="0">
                          <a:effectLst/>
                        </a:rPr>
                        <a:t>%</a:t>
                      </a:r>
                      <a:endParaRPr lang="nb-NO" sz="2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800" dirty="0">
                          <a:effectLst/>
                        </a:rPr>
                        <a:t>Nord-Norge</a:t>
                      </a:r>
                      <a:endParaRPr lang="nb-NO" sz="28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800" dirty="0">
                          <a:effectLst/>
                        </a:rPr>
                        <a:t>%</a:t>
                      </a:r>
                      <a:endParaRPr lang="nb-NO" sz="2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800">
                          <a:effectLst/>
                        </a:rPr>
                        <a:t>Sør-Norge</a:t>
                      </a:r>
                      <a:endParaRPr lang="nb-NO" sz="28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800">
                          <a:effectLst/>
                        </a:rPr>
                        <a:t>%</a:t>
                      </a:r>
                      <a:endParaRPr lang="nb-NO" sz="2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157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800" dirty="0">
                          <a:effectLst/>
                        </a:rPr>
                        <a:t>Annet (A)</a:t>
                      </a:r>
                      <a:endParaRPr lang="nb-NO" sz="2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800">
                          <a:effectLst/>
                        </a:rPr>
                        <a:t>7 (23)</a:t>
                      </a:r>
                      <a:endParaRPr lang="nb-NO" sz="2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800">
                          <a:effectLst/>
                        </a:rPr>
                        <a:t>11</a:t>
                      </a:r>
                      <a:endParaRPr lang="nb-NO" sz="2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800">
                          <a:effectLst/>
                        </a:rPr>
                        <a:t>11</a:t>
                      </a:r>
                      <a:endParaRPr lang="nb-NO" sz="2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800">
                          <a:effectLst/>
                        </a:rPr>
                        <a:t>1</a:t>
                      </a:r>
                      <a:endParaRPr lang="nb-NO" sz="2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800">
                          <a:effectLst/>
                        </a:rPr>
                        <a:t>3</a:t>
                      </a:r>
                      <a:endParaRPr lang="nb-NO" sz="2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800">
                          <a:effectLst/>
                        </a:rPr>
                        <a:t>7</a:t>
                      </a:r>
                      <a:endParaRPr lang="nb-NO" sz="2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800" dirty="0">
                          <a:effectLst/>
                        </a:rPr>
                        <a:t>9</a:t>
                      </a:r>
                      <a:endParaRPr lang="nb-NO" sz="2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800" dirty="0">
                          <a:effectLst/>
                        </a:rPr>
                        <a:t>18</a:t>
                      </a:r>
                      <a:endParaRPr lang="nb-NO" sz="2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157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800" dirty="0">
                          <a:effectLst/>
                        </a:rPr>
                        <a:t>Ingen (I)</a:t>
                      </a:r>
                      <a:endParaRPr lang="nb-NO" sz="2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800">
                          <a:effectLst/>
                        </a:rPr>
                        <a:t>11 (34)</a:t>
                      </a:r>
                      <a:endParaRPr lang="nb-NO" sz="2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800">
                          <a:effectLst/>
                        </a:rPr>
                        <a:t>13</a:t>
                      </a:r>
                      <a:endParaRPr lang="nb-NO" sz="2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800">
                          <a:effectLst/>
                        </a:rPr>
                        <a:t>18</a:t>
                      </a:r>
                      <a:endParaRPr lang="nb-NO" sz="2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800">
                          <a:effectLst/>
                        </a:rPr>
                        <a:t>3</a:t>
                      </a:r>
                      <a:endParaRPr lang="nb-NO" sz="2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800">
                          <a:effectLst/>
                        </a:rPr>
                        <a:t>4</a:t>
                      </a:r>
                      <a:endParaRPr lang="nb-NO" sz="2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800">
                          <a:effectLst/>
                        </a:rPr>
                        <a:t>14</a:t>
                      </a:r>
                      <a:endParaRPr lang="nb-NO" sz="2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800" dirty="0">
                          <a:effectLst/>
                        </a:rPr>
                        <a:t>15</a:t>
                      </a:r>
                      <a:endParaRPr lang="nb-NO" sz="2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800" dirty="0">
                          <a:effectLst/>
                        </a:rPr>
                        <a:t>9</a:t>
                      </a:r>
                      <a:endParaRPr lang="nb-NO" sz="2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068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800" dirty="0">
                          <a:effectLst/>
                        </a:rPr>
                        <a:t>Humanistisk/borgerlig (H)</a:t>
                      </a:r>
                      <a:endParaRPr lang="nb-NO" sz="2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800">
                          <a:effectLst/>
                        </a:rPr>
                        <a:t>22 (69)</a:t>
                      </a:r>
                      <a:endParaRPr lang="nb-NO" sz="2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800">
                          <a:effectLst/>
                        </a:rPr>
                        <a:t>35</a:t>
                      </a:r>
                      <a:endParaRPr lang="nb-NO" sz="2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800">
                          <a:effectLst/>
                        </a:rPr>
                        <a:t>33</a:t>
                      </a:r>
                      <a:endParaRPr lang="nb-NO" sz="2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800">
                          <a:effectLst/>
                        </a:rPr>
                        <a:t>1</a:t>
                      </a:r>
                      <a:endParaRPr lang="nb-NO" sz="2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800">
                          <a:effectLst/>
                        </a:rPr>
                        <a:t>28</a:t>
                      </a:r>
                      <a:endParaRPr lang="nb-NO" sz="2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800">
                          <a:effectLst/>
                        </a:rPr>
                        <a:t>26</a:t>
                      </a:r>
                      <a:endParaRPr lang="nb-NO" sz="2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800" dirty="0">
                          <a:effectLst/>
                        </a:rPr>
                        <a:t>11</a:t>
                      </a:r>
                      <a:endParaRPr lang="nb-NO" sz="2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800" dirty="0">
                          <a:effectLst/>
                        </a:rPr>
                        <a:t>12</a:t>
                      </a:r>
                      <a:endParaRPr lang="nb-NO" sz="2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157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800" dirty="0">
                          <a:effectLst/>
                        </a:rPr>
                        <a:t>Kirkelig (K)</a:t>
                      </a:r>
                      <a:endParaRPr lang="nb-NO" sz="2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800">
                          <a:effectLst/>
                        </a:rPr>
                        <a:t>59 (181)</a:t>
                      </a:r>
                      <a:endParaRPr lang="nb-NO" sz="2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800">
                          <a:effectLst/>
                        </a:rPr>
                        <a:t>96</a:t>
                      </a:r>
                      <a:endParaRPr lang="nb-NO" sz="2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800">
                          <a:effectLst/>
                        </a:rPr>
                        <a:t>82</a:t>
                      </a:r>
                      <a:endParaRPr lang="nb-NO" sz="2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800">
                          <a:effectLst/>
                        </a:rPr>
                        <a:t>3</a:t>
                      </a:r>
                      <a:endParaRPr lang="nb-NO" sz="2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800">
                          <a:effectLst/>
                        </a:rPr>
                        <a:t>66</a:t>
                      </a:r>
                      <a:endParaRPr lang="nb-NO" sz="2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800">
                          <a:effectLst/>
                        </a:rPr>
                        <a:t>53</a:t>
                      </a:r>
                      <a:endParaRPr lang="nb-NO" sz="2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800">
                          <a:effectLst/>
                        </a:rPr>
                        <a:t>65</a:t>
                      </a:r>
                      <a:endParaRPr lang="nb-NO" sz="2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800" dirty="0">
                          <a:effectLst/>
                        </a:rPr>
                        <a:t>61</a:t>
                      </a:r>
                      <a:endParaRPr lang="nb-NO" sz="2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157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nb-NO" sz="24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800">
                          <a:effectLst/>
                        </a:rPr>
                        <a:t>100 (307)</a:t>
                      </a:r>
                      <a:endParaRPr lang="nb-NO" sz="2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800">
                          <a:effectLst/>
                        </a:rPr>
                        <a:t>155</a:t>
                      </a:r>
                      <a:endParaRPr lang="nb-NO" sz="2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800">
                          <a:effectLst/>
                        </a:rPr>
                        <a:t>144</a:t>
                      </a:r>
                      <a:endParaRPr lang="nb-NO" sz="2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800" dirty="0">
                          <a:effectLst/>
                        </a:rPr>
                        <a:t>8</a:t>
                      </a:r>
                      <a:endParaRPr lang="nb-NO" sz="2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800" dirty="0">
                          <a:effectLst/>
                        </a:rPr>
                        <a:t>100</a:t>
                      </a:r>
                      <a:endParaRPr lang="nb-NO" sz="2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800">
                          <a:effectLst/>
                        </a:rPr>
                        <a:t>100</a:t>
                      </a:r>
                      <a:endParaRPr lang="nb-NO" sz="2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800">
                          <a:effectLst/>
                        </a:rPr>
                        <a:t>100</a:t>
                      </a:r>
                      <a:endParaRPr lang="nb-NO" sz="2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800" dirty="0">
                          <a:effectLst/>
                        </a:rPr>
                        <a:t>100</a:t>
                      </a:r>
                      <a:endParaRPr lang="nb-NO" sz="2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0ACE05-FF61-4CF5-90C6-A5F7C9AF5114}" type="datetime1">
              <a:rPr kumimoji="0" lang="nb-NO" altLang="nb-NO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22.04.2021</a:t>
            </a:fld>
            <a:endParaRPr kumimoji="0" lang="nb-NO" altLang="nb-NO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B4FB5E-37C6-47B1-B2DB-67FE9787EE7D}" type="slidenum">
              <a:rPr kumimoji="0" lang="nb-NO" altLang="nb-NO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nb-NO" altLang="nb-NO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7739443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/>
          <p:cNvSpPr>
            <a:spLocks noGrp="1"/>
          </p:cNvSpPr>
          <p:nvPr>
            <p:ph type="ctrTitle"/>
          </p:nvPr>
        </p:nvSpPr>
        <p:spPr>
          <a:xfrm>
            <a:off x="1257300" y="1651819"/>
            <a:ext cx="10164536" cy="1929581"/>
          </a:xfrm>
        </p:spPr>
        <p:txBody>
          <a:bodyPr/>
          <a:lstStyle/>
          <a:p>
            <a:r>
              <a:rPr lang="nb-NO" sz="4000" dirty="0"/>
              <a:t>«Det viktigste er at alle skal ha det bra» </a:t>
            </a:r>
            <a:br>
              <a:rPr lang="nb-NO" dirty="0"/>
            </a:br>
            <a:br>
              <a:rPr lang="nb-NO" dirty="0"/>
            </a:br>
            <a:r>
              <a:rPr lang="nb-NO" sz="3200" dirty="0"/>
              <a:t>Hva tenker 14-åringer om livet –– og om konfirmasjon</a:t>
            </a:r>
          </a:p>
        </p:txBody>
      </p:sp>
      <p:sp>
        <p:nvSpPr>
          <p:cNvPr id="6" name="Undertittel 5"/>
          <p:cNvSpPr>
            <a:spLocks noGrp="1"/>
          </p:cNvSpPr>
          <p:nvPr>
            <p:ph type="subTitle" idx="1"/>
          </p:nvPr>
        </p:nvSpPr>
        <p:spPr>
          <a:xfrm>
            <a:off x="4799856" y="3356992"/>
            <a:ext cx="4464914" cy="1094238"/>
          </a:xfrm>
        </p:spPr>
        <p:txBody>
          <a:bodyPr/>
          <a:lstStyle/>
          <a:p>
            <a:pPr algn="ctr"/>
            <a:endParaRPr lang="nb-NO" dirty="0"/>
          </a:p>
          <a:p>
            <a:pPr algn="ctr"/>
            <a:r>
              <a:rPr lang="nb-NO" sz="2000" dirty="0"/>
              <a:t>Lars Kåre Grimsby og </a:t>
            </a:r>
          </a:p>
          <a:p>
            <a:pPr algn="ctr"/>
            <a:r>
              <a:rPr lang="nb-NO" sz="2000" dirty="0"/>
              <a:t>Erling Birkedal</a:t>
            </a:r>
            <a:endParaRPr lang="nb-NO" dirty="0"/>
          </a:p>
          <a:p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D8B077-E631-495D-BC65-DBFC68B05E48}" type="datetime1">
              <a:rPr kumimoji="0" lang="nb-NO" altLang="nb-NO" sz="16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22.04.2021</a:t>
            </a:fld>
            <a:endParaRPr kumimoji="0" lang="nb-NO" altLang="nb-NO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80827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536BF08-5034-4CF4-80E0-D1DD898DB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Vårt fokus i artikkelen 				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6B37599-9BD2-42E2-9567-DCD6834135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905000"/>
            <a:ext cx="10668000" cy="4114800"/>
          </a:xfrm>
        </p:spPr>
        <p:txBody>
          <a:bodyPr/>
          <a:lstStyle/>
          <a:p>
            <a:r>
              <a:rPr lang="nb-NO" b="1" i="1" dirty="0">
                <a:solidFill>
                  <a:srgbClr val="000000"/>
                </a:solidFill>
              </a:rPr>
              <a:t>Hvordan tenker 14-åringer om de store spørsmål i livet og om deres valg og forventinger om konfirmasjonstype, før valg av ungdomsrite.  </a:t>
            </a:r>
          </a:p>
          <a:p>
            <a:pPr marL="0" indent="0">
              <a:buNone/>
            </a:pPr>
            <a:endParaRPr lang="nb-NO" i="1" dirty="0">
              <a:solidFill>
                <a:srgbClr val="000000"/>
              </a:solidFill>
            </a:endParaRPr>
          </a:p>
          <a:p>
            <a:pPr lvl="1"/>
            <a:r>
              <a:rPr lang="nb-NO" sz="2400" dirty="0"/>
              <a:t>Hva tenker du ofte på? </a:t>
            </a:r>
          </a:p>
          <a:p>
            <a:pPr lvl="1"/>
            <a:r>
              <a:rPr lang="nb-NO" sz="2400" dirty="0"/>
              <a:t>Hva gir energi i livet? </a:t>
            </a:r>
          </a:p>
          <a:p>
            <a:pPr lvl="1"/>
            <a:r>
              <a:rPr lang="nb-NO" sz="2400" dirty="0"/>
              <a:t>Hva tapper deg for energi?</a:t>
            </a:r>
          </a:p>
          <a:p>
            <a:pPr marL="457188" lvl="1" indent="0">
              <a:buNone/>
            </a:pPr>
            <a:endParaRPr lang="nb-NO" sz="2400" dirty="0"/>
          </a:p>
          <a:p>
            <a:pPr lvl="1"/>
            <a:r>
              <a:rPr lang="nb-NO" sz="2400" dirty="0"/>
              <a:t>Hvem er dine «rådgivere» i valg av type konfirmasjon?</a:t>
            </a:r>
          </a:p>
          <a:p>
            <a:pPr lvl="1"/>
            <a:r>
              <a:rPr lang="nb-NO" sz="2400" dirty="0"/>
              <a:t>Forventninger til konformasjonstiden. (De som velger kirkelig.) </a:t>
            </a:r>
          </a:p>
          <a:p>
            <a:pPr lvl="1"/>
            <a:endParaRPr lang="nb-NO" dirty="0"/>
          </a:p>
          <a:p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35C67B7-B7AA-4557-BB1D-87FEC0BB2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0ACE05-FF61-4CF5-90C6-A5F7C9AF5114}" type="datetime1">
              <a:rPr lang="nb-NO" altLang="nb-NO" smtClean="0">
                <a:solidFill>
                  <a:srgbClr val="FFFFFF"/>
                </a:solidFill>
              </a:rPr>
              <a:t>22.04.2021</a:t>
            </a:fld>
            <a:endParaRPr lang="nb-NO" altLang="nb-NO" dirty="0">
              <a:solidFill>
                <a:srgbClr val="000000"/>
              </a:solidFill>
            </a:endParaRP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0BB0AD70-9CF8-4A31-A882-53AA3759BD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B4FB5E-37C6-47B1-B2DB-67FE9787EE7D}" type="slidenum">
              <a:rPr lang="nb-NO" altLang="nb-NO" smtClean="0">
                <a:solidFill>
                  <a:srgbClr val="FFFFFF"/>
                </a:solidFill>
              </a:rPr>
              <a:pPr/>
              <a:t>7</a:t>
            </a:fld>
            <a:endParaRPr lang="nb-NO" altLang="nb-NO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520404"/>
      </p:ext>
    </p:extLst>
  </p:cSld>
  <p:clrMapOvr>
    <a:masterClrMapping/>
  </p:clrMapOvr>
  <p:transition spd="slow" advClick="0" advTm="7000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246B49D-5E2F-4D33-A3DE-9E5DC04EE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Mer å lese: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D1D51DA-BE7F-42E3-AEFB-F0C1F95D2D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Lars Kåre Grimsby og Erling Birkedal:</a:t>
            </a:r>
          </a:p>
          <a:p>
            <a:r>
              <a:rPr lang="nb-NO" b="1" dirty="0"/>
              <a:t>Unges tanker om konfirmasjon. En studie blant 14-åringer forut for deres valg av ungdomsrite.</a:t>
            </a:r>
          </a:p>
          <a:p>
            <a:endParaRPr lang="nb-NO" b="1" dirty="0"/>
          </a:p>
          <a:p>
            <a:r>
              <a:rPr lang="nb-NO" dirty="0"/>
              <a:t>Tidsskrift for Praktisk teologi. TPT 2-2020. S. 22-38 </a:t>
            </a:r>
          </a:p>
          <a:p>
            <a:r>
              <a:rPr lang="nb-NO" dirty="0">
                <a:hlinkClick r:id="rId3"/>
              </a:rPr>
              <a:t>https://journals.mf.no/tpt/article/view/5328</a:t>
            </a:r>
            <a:endParaRPr lang="nb-NO" dirty="0"/>
          </a:p>
          <a:p>
            <a:endParaRPr lang="nb-NO" dirty="0"/>
          </a:p>
          <a:p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A6065E2-DE1A-456E-932C-826106084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0ACE05-FF61-4CF5-90C6-A5F7C9AF5114}" type="datetime1">
              <a:rPr lang="nb-NO" altLang="nb-NO" smtClean="0">
                <a:solidFill>
                  <a:srgbClr val="FFFFFF"/>
                </a:solidFill>
              </a:rPr>
              <a:t>22.04.2021</a:t>
            </a:fld>
            <a:endParaRPr lang="nb-NO" altLang="nb-NO" dirty="0">
              <a:solidFill>
                <a:srgbClr val="000000"/>
              </a:solidFill>
            </a:endParaRP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0A55A4A-14A5-444B-BDF4-E3DA4AFBF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4FB5E-37C6-47B1-B2DB-67FE9787EE7D}" type="slidenum">
              <a:rPr lang="nb-NO" altLang="nb-NO" smtClean="0">
                <a:solidFill>
                  <a:srgbClr val="FFFFFF"/>
                </a:solidFill>
              </a:rPr>
              <a:pPr/>
              <a:t>8</a:t>
            </a:fld>
            <a:endParaRPr lang="nb-NO" altLang="nb-NO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43599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/>
          <p:cNvSpPr>
            <a:spLocks noGrp="1"/>
          </p:cNvSpPr>
          <p:nvPr>
            <p:ph type="ctrTitle"/>
          </p:nvPr>
        </p:nvSpPr>
        <p:spPr>
          <a:xfrm>
            <a:off x="1309173" y="1515670"/>
            <a:ext cx="10164536" cy="1573695"/>
          </a:xfrm>
        </p:spPr>
        <p:txBody>
          <a:bodyPr>
            <a:normAutofit fontScale="90000"/>
          </a:bodyPr>
          <a:lstStyle/>
          <a:p>
            <a:r>
              <a:rPr lang="nb-NO" sz="4800" dirty="0"/>
              <a:t> </a:t>
            </a:r>
            <a:br>
              <a:rPr lang="nb-NO" dirty="0"/>
            </a:br>
            <a:r>
              <a:rPr lang="nb-NO" dirty="0"/>
              <a:t>Religion som </a:t>
            </a:r>
            <a:r>
              <a:rPr lang="nb-NO" dirty="0" err="1"/>
              <a:t>feelgood</a:t>
            </a:r>
            <a:r>
              <a:rPr lang="nb-NO" dirty="0"/>
              <a:t>.</a:t>
            </a:r>
            <a:br>
              <a:rPr lang="nb-NO" dirty="0"/>
            </a:br>
            <a:r>
              <a:rPr lang="nb-NO" sz="3200" dirty="0"/>
              <a:t>Religiøst språk og religiøs selvforståelse </a:t>
            </a:r>
            <a:br>
              <a:rPr lang="nb-NO" sz="3200" dirty="0"/>
            </a:br>
            <a:r>
              <a:rPr lang="nb-NO" sz="3200" dirty="0"/>
              <a:t>hos 14-åringer.</a:t>
            </a:r>
          </a:p>
        </p:txBody>
      </p:sp>
      <p:sp>
        <p:nvSpPr>
          <p:cNvPr id="6" name="Undertittel 5"/>
          <p:cNvSpPr>
            <a:spLocks noGrp="1"/>
          </p:cNvSpPr>
          <p:nvPr>
            <p:ph type="subTitle" idx="1"/>
          </p:nvPr>
        </p:nvSpPr>
        <p:spPr>
          <a:xfrm>
            <a:off x="4799856" y="3535897"/>
            <a:ext cx="3960440" cy="934504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nb-NO" sz="2000" dirty="0"/>
              <a:t>Erling Birkedal og</a:t>
            </a:r>
          </a:p>
          <a:p>
            <a:pPr algn="ctr"/>
            <a:r>
              <a:rPr lang="nb-NO" sz="2000" dirty="0"/>
              <a:t> Espen </a:t>
            </a:r>
            <a:r>
              <a:rPr lang="nb-NO" sz="2000" dirty="0" err="1"/>
              <a:t>Gilsvik</a:t>
            </a:r>
            <a:endParaRPr lang="nb-NO" sz="2000" dirty="0"/>
          </a:p>
          <a:p>
            <a:pPr algn="ctr"/>
            <a:r>
              <a:rPr lang="nb-NO" dirty="0"/>
              <a:t> </a:t>
            </a:r>
          </a:p>
          <a:p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D8B077-E631-495D-BC65-DBFC68B05E48}" type="datetime1">
              <a:rPr kumimoji="0" lang="nb-NO" altLang="nb-NO" sz="16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22.04.2021</a:t>
            </a:fld>
            <a:endParaRPr kumimoji="0" lang="nb-NO" altLang="nb-NO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0147663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MF 2018 PowerPoint-mal bredskjerm">
  <a:themeElements>
    <a:clrScheme name="MFs farger 2019">
      <a:dk1>
        <a:srgbClr val="000000"/>
      </a:dk1>
      <a:lt1>
        <a:srgbClr val="FFFFFF"/>
      </a:lt1>
      <a:dk2>
        <a:srgbClr val="7E6A91"/>
      </a:dk2>
      <a:lt2>
        <a:srgbClr val="C8BCD0"/>
      </a:lt2>
      <a:accent1>
        <a:srgbClr val="4F869F"/>
      </a:accent1>
      <a:accent2>
        <a:srgbClr val="92ABA0"/>
      </a:accent2>
      <a:accent3>
        <a:srgbClr val="64B1BC"/>
      </a:accent3>
      <a:accent4>
        <a:srgbClr val="000000"/>
      </a:accent4>
      <a:accent5>
        <a:srgbClr val="006D70"/>
      </a:accent5>
      <a:accent6>
        <a:srgbClr val="BE955B"/>
      </a:accent6>
      <a:hlink>
        <a:srgbClr val="7E6A91"/>
      </a:hlink>
      <a:folHlink>
        <a:srgbClr val="4F869F"/>
      </a:folHlink>
    </a:clrScheme>
    <a:fontScheme name="Blank Presentation">
      <a:majorFont>
        <a:latin typeface="Arial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b-NO" altLang="nb-NO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b-NO" altLang="nb-NO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2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554A80"/>
        </a:dk2>
        <a:lt2>
          <a:srgbClr val="929DAE"/>
        </a:lt2>
        <a:accent1>
          <a:srgbClr val="784401"/>
        </a:accent1>
        <a:accent2>
          <a:srgbClr val="921E88"/>
        </a:accent2>
        <a:accent3>
          <a:srgbClr val="FFFFFF"/>
        </a:accent3>
        <a:accent4>
          <a:srgbClr val="000000"/>
        </a:accent4>
        <a:accent5>
          <a:srgbClr val="BEB0AA"/>
        </a:accent5>
        <a:accent6>
          <a:srgbClr val="841A7B"/>
        </a:accent6>
        <a:hlink>
          <a:srgbClr val="34B6D9"/>
        </a:hlink>
        <a:folHlink>
          <a:srgbClr val="78B65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F 2018 PowerPoint-mal bredskjerm.potx" id="{C10DA6EA-E6D7-4F50-9853-2AA443FB0794}" vid="{01ADA027-3997-4D32-A3BA-485F814971C3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6E28547A07B794CAB27A2F8468884E4" ma:contentTypeVersion="13" ma:contentTypeDescription="Create a new document." ma:contentTypeScope="" ma:versionID="8435c5aa6d0f4c6392a90a1b6764e541">
  <xsd:schema xmlns:xsd="http://www.w3.org/2001/XMLSchema" xmlns:xs="http://www.w3.org/2001/XMLSchema" xmlns:p="http://schemas.microsoft.com/office/2006/metadata/properties" xmlns:ns3="550af9d0-f43b-47a3-91c3-dfb165561fc8" xmlns:ns4="50c6f584-0ff0-441e-8714-60429bc19ffb" targetNamespace="http://schemas.microsoft.com/office/2006/metadata/properties" ma:root="true" ma:fieldsID="4984801ad0e3dbc2e126147a978f602e" ns3:_="" ns4:_="">
    <xsd:import namespace="550af9d0-f43b-47a3-91c3-dfb165561fc8"/>
    <xsd:import namespace="50c6f584-0ff0-441e-8714-60429bc19ff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0af9d0-f43b-47a3-91c3-dfb165561fc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c6f584-0ff0-441e-8714-60429bc19ffb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BEB51F4-3AFD-415B-848D-B9F64BC49D38}">
  <ds:schemaRefs>
    <ds:schemaRef ds:uri="http://purl.org/dc/elements/1.1/"/>
    <ds:schemaRef ds:uri="50c6f584-0ff0-441e-8714-60429bc19ffb"/>
    <ds:schemaRef ds:uri="http://purl.org/dc/terms/"/>
    <ds:schemaRef ds:uri="http://schemas.microsoft.com/office/2006/documentManagement/types"/>
    <ds:schemaRef ds:uri="http://purl.org/dc/dcmitype/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550af9d0-f43b-47a3-91c3-dfb165561fc8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09E1EAFC-7931-40DE-A938-730D87B460A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50af9d0-f43b-47a3-91c3-dfb165561fc8"/>
    <ds:schemaRef ds:uri="50c6f584-0ff0-441e-8714-60429bc19ff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69836B2-95E6-4697-ADE0-9C277EB8378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4060</TotalTime>
  <Words>1260</Words>
  <Application>Microsoft Office PowerPoint</Application>
  <PresentationFormat>Widescreen</PresentationFormat>
  <Paragraphs>227</Paragraphs>
  <Slides>19</Slides>
  <Notes>16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19</vt:i4>
      </vt:variant>
    </vt:vector>
  </HeadingPairs>
  <TitlesOfParts>
    <vt:vector size="24" baseType="lpstr">
      <vt:lpstr>Arial</vt:lpstr>
      <vt:lpstr>Calibri</vt:lpstr>
      <vt:lpstr>Georgia</vt:lpstr>
      <vt:lpstr>Times New Roman</vt:lpstr>
      <vt:lpstr>MF 2018 PowerPoint-mal bredskjerm</vt:lpstr>
      <vt:lpstr>14-åringer og konfirmasjon</vt:lpstr>
      <vt:lpstr>Tema – hva ser vi etter / spør om:     </vt:lpstr>
      <vt:lpstr>Metode og materiale        </vt:lpstr>
      <vt:lpstr>PowerPoint-presentasjon</vt:lpstr>
      <vt:lpstr>Utvalg av informanter - spørreskjema</vt:lpstr>
      <vt:lpstr>«Det viktigste er at alle skal ha det bra»   Hva tenker 14-åringer om livet –– og om konfirmasjon</vt:lpstr>
      <vt:lpstr>Vårt fokus i artikkelen     </vt:lpstr>
      <vt:lpstr>Mer å lese:</vt:lpstr>
      <vt:lpstr>  Religion som feelgood. Religiøst språk og religiøs selvforståelse  hos 14-åringer.</vt:lpstr>
      <vt:lpstr>Vårt fokus           </vt:lpstr>
      <vt:lpstr>Fem ulike former for religiøs modalitet.      Moderert etter sosiolog Ina Rosén.</vt:lpstr>
      <vt:lpstr>Feelgood - religion som en hjelpende praksis </vt:lpstr>
      <vt:lpstr>Ambivalens til religion og religiøsitet </vt:lpstr>
      <vt:lpstr>«I hvilken grad er du enig eller uenig i hva som er viktig ved å være kristen?»   Sortert etter synkende gjennomsnittsverdi. Prosentverdier for hver kategori.  Totalt 100 % for hvert spørsmål. N=309, inkludert «vet ikke».</vt:lpstr>
      <vt:lpstr>14-åringer sine tanker og tro –   Konsekvenser for konfirmasjonstiden </vt:lpstr>
      <vt:lpstr>Målgruppe: Unge konfirmantledere, 16-18 år</vt:lpstr>
      <vt:lpstr>Europeisk konfirmantundersøkelse  2008 – 2014 - 2021 </vt:lpstr>
      <vt:lpstr>Forsking på konfirmasjon i 9 land (bl.a No, Fin og Sv.) http://konfirmandenarbeit.eu/en/home-page/</vt:lpstr>
      <vt:lpstr>ressursbanken.kirken.no/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14-åringer –  hva tenker de om livet –  og om konfirmasjon</dc:title>
  <dc:creator>Erling</dc:creator>
  <cp:lastModifiedBy>Erling Birkedal</cp:lastModifiedBy>
  <cp:revision>68</cp:revision>
  <cp:lastPrinted>2021-04-09T06:47:56Z</cp:lastPrinted>
  <dcterms:created xsi:type="dcterms:W3CDTF">2021-02-24T08:40:15Z</dcterms:created>
  <dcterms:modified xsi:type="dcterms:W3CDTF">2021-04-22T08:18:11Z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0484126-3486-41a9-802e-7f1e2277276c_Enabled">
    <vt:lpwstr>true</vt:lpwstr>
  </property>
  <property fmtid="{D5CDD505-2E9C-101B-9397-08002B2CF9AE}" pid="3" name="MSIP_Label_d0484126-3486-41a9-802e-7f1e2277276c_SetDate">
    <vt:lpwstr>2021-04-07T03:23:37Z</vt:lpwstr>
  </property>
  <property fmtid="{D5CDD505-2E9C-101B-9397-08002B2CF9AE}" pid="4" name="MSIP_Label_d0484126-3486-41a9-802e-7f1e2277276c_Method">
    <vt:lpwstr>Standard</vt:lpwstr>
  </property>
  <property fmtid="{D5CDD505-2E9C-101B-9397-08002B2CF9AE}" pid="5" name="MSIP_Label_d0484126-3486-41a9-802e-7f1e2277276c_Name">
    <vt:lpwstr>d0484126-3486-41a9-802e-7f1e2277276c</vt:lpwstr>
  </property>
  <property fmtid="{D5CDD505-2E9C-101B-9397-08002B2CF9AE}" pid="6" name="MSIP_Label_d0484126-3486-41a9-802e-7f1e2277276c_SiteId">
    <vt:lpwstr>eec01f8e-737f-43e3-9ed5-f8a59913bd82</vt:lpwstr>
  </property>
  <property fmtid="{D5CDD505-2E9C-101B-9397-08002B2CF9AE}" pid="7" name="MSIP_Label_d0484126-3486-41a9-802e-7f1e2277276c_ActionId">
    <vt:lpwstr>564d03bf-02e2-4b68-a3c8-ff0662f06ace</vt:lpwstr>
  </property>
  <property fmtid="{D5CDD505-2E9C-101B-9397-08002B2CF9AE}" pid="8" name="MSIP_Label_d0484126-3486-41a9-802e-7f1e2277276c_ContentBits">
    <vt:lpwstr>0</vt:lpwstr>
  </property>
  <property fmtid="{D5CDD505-2E9C-101B-9397-08002B2CF9AE}" pid="9" name="ContentTypeId">
    <vt:lpwstr>0x01010016E28547A07B794CAB27A2F8468884E4</vt:lpwstr>
  </property>
</Properties>
</file>